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5" r:id="rId4"/>
    <p:sldId id="258" r:id="rId5"/>
    <p:sldId id="259" r:id="rId6"/>
    <p:sldId id="260" r:id="rId7"/>
    <p:sldId id="264" r:id="rId8"/>
    <p:sldId id="268" r:id="rId9"/>
    <p:sldId id="266" r:id="rId10"/>
    <p:sldId id="269" r:id="rId11"/>
    <p:sldId id="267" r:id="rId12"/>
    <p:sldId id="273" r:id="rId13"/>
    <p:sldId id="270" r:id="rId14"/>
    <p:sldId id="274" r:id="rId15"/>
    <p:sldId id="271" r:id="rId16"/>
    <p:sldId id="272" r:id="rId17"/>
    <p:sldId id="261" r:id="rId18"/>
    <p:sldId id="262" r:id="rId19"/>
    <p:sldId id="275" r:id="rId20"/>
    <p:sldId id="276" r:id="rId21"/>
    <p:sldId id="263"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3"/>
    <p:restoredTop sz="94672"/>
  </p:normalViewPr>
  <p:slideViewPr>
    <p:cSldViewPr snapToGrid="0" snapToObjects="1">
      <p:cViewPr varScale="1">
        <p:scale>
          <a:sx n="131" d="100"/>
          <a:sy n="131" d="100"/>
        </p:scale>
        <p:origin x="1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6559-20D6-174E-9D08-9D91FA87B8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0EAC3-5F36-9C4A-BE3E-316BB6D4D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48186F-58FF-CA47-8F00-CF24A64F4A20}"/>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5" name="Footer Placeholder 4">
            <a:extLst>
              <a:ext uri="{FF2B5EF4-FFF2-40B4-BE49-F238E27FC236}">
                <a16:creationId xmlns:a16="http://schemas.microsoft.com/office/drawing/2014/main" id="{30F4E58F-1259-794B-A867-1EE017D46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6B359-5C61-8A46-BEFD-2D698656C9DB}"/>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225543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BA85-266C-F24B-8135-D243A0D9A8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9F0F8D-F513-A349-BB4C-CBE6D2BE7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1EBE8-87D3-8146-A019-C452393CBCFD}"/>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5" name="Footer Placeholder 4">
            <a:extLst>
              <a:ext uri="{FF2B5EF4-FFF2-40B4-BE49-F238E27FC236}">
                <a16:creationId xmlns:a16="http://schemas.microsoft.com/office/drawing/2014/main" id="{E6CDA8A5-D29C-8E42-B896-E17CCAB65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D041C-77FD-7C43-93DF-D40E85E5FFE5}"/>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292018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D2580-A509-9E46-9B98-99BF0047D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2257F-357C-3A48-8708-54FAF12CA2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7663E-11D8-F34F-A890-F00BBD04B9D7}"/>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5" name="Footer Placeholder 4">
            <a:extLst>
              <a:ext uri="{FF2B5EF4-FFF2-40B4-BE49-F238E27FC236}">
                <a16:creationId xmlns:a16="http://schemas.microsoft.com/office/drawing/2014/main" id="{6DB51E37-0E08-754E-B8B2-88D48BD59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EE7E5-6F91-F948-A4E8-915DAD5ADBF0}"/>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34623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0842-6119-3C40-95F5-890F9CE46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B39-DB9B-EE4B-AFE7-3CEE97876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26C4D-B3C0-B346-9239-275A66DEEF23}"/>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5" name="Footer Placeholder 4">
            <a:extLst>
              <a:ext uri="{FF2B5EF4-FFF2-40B4-BE49-F238E27FC236}">
                <a16:creationId xmlns:a16="http://schemas.microsoft.com/office/drawing/2014/main" id="{3A6979A0-E098-3247-BC9F-F1288A6B1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DFB8D-3A80-B844-B738-93BA2B5FCFF0}"/>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238523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B88-62C3-B243-90B6-18ABF21A8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21A2D-C98D-104B-9AFD-2E198A822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1CDE8-571D-B84D-A815-8B24C8B5ED5C}"/>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5" name="Footer Placeholder 4">
            <a:extLst>
              <a:ext uri="{FF2B5EF4-FFF2-40B4-BE49-F238E27FC236}">
                <a16:creationId xmlns:a16="http://schemas.microsoft.com/office/drawing/2014/main" id="{0AEC4163-3FF8-1D49-BCF9-918AAFBB7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8C133-6B10-1449-B81F-8ACAB79C7A79}"/>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38981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E848-646E-3241-8084-27A2E3BF6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7042C-FD42-8C4E-914C-F090C5E4D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A0609-5E61-3A46-8C0E-247F4A47C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939233-496B-7F49-B09C-64A6B339B988}"/>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6" name="Footer Placeholder 5">
            <a:extLst>
              <a:ext uri="{FF2B5EF4-FFF2-40B4-BE49-F238E27FC236}">
                <a16:creationId xmlns:a16="http://schemas.microsoft.com/office/drawing/2014/main" id="{6DF63C95-062B-9B46-8D53-5C4577A38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1E49B-EB74-1645-8181-86B73B21A678}"/>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240783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F2BD-F331-7B4B-A8AF-2C4F3E3FFC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BC5418-CB9D-8846-AA22-585289C4E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4759E4-EDA3-E04A-AAC8-6121C3A66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D0A10C-4CE4-B34B-B95F-5FE42C2D7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E0AB8-2917-0940-BC6A-F1ECF768CE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139B0A-4987-9545-88CF-CC021CD71453}"/>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8" name="Footer Placeholder 7">
            <a:extLst>
              <a:ext uri="{FF2B5EF4-FFF2-40B4-BE49-F238E27FC236}">
                <a16:creationId xmlns:a16="http://schemas.microsoft.com/office/drawing/2014/main" id="{D6B40818-4F02-DB47-ADCD-11888E5268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3E5A6-37C4-FF4F-9626-08D5C8370138}"/>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33721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9E1F-29B8-E24E-A7A5-9570AA40E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EA0595-90EC-4C4C-BBE4-14297F45D2DF}"/>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4" name="Footer Placeholder 3">
            <a:extLst>
              <a:ext uri="{FF2B5EF4-FFF2-40B4-BE49-F238E27FC236}">
                <a16:creationId xmlns:a16="http://schemas.microsoft.com/office/drawing/2014/main" id="{059C175E-F8FF-F54F-95C0-C838C4126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049C5-3BE8-5F43-9E40-65799AEB64BA}"/>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53095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CFAE7-5F60-A445-A2A7-042A12E13FCA}"/>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3" name="Footer Placeholder 2">
            <a:extLst>
              <a:ext uri="{FF2B5EF4-FFF2-40B4-BE49-F238E27FC236}">
                <a16:creationId xmlns:a16="http://schemas.microsoft.com/office/drawing/2014/main" id="{741B2B11-C986-6348-90B1-F367968D8F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573BC2-517E-804F-9EBC-C7B3D73910B6}"/>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193618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6967-19BA-DE4E-A820-11E58DCE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6E9CCD-4ABB-D24F-9114-B0F91A623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95638-7186-7041-8FE3-F53729E21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918E0-9B53-A545-9196-6A5168D6C1C5}"/>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6" name="Footer Placeholder 5">
            <a:extLst>
              <a:ext uri="{FF2B5EF4-FFF2-40B4-BE49-F238E27FC236}">
                <a16:creationId xmlns:a16="http://schemas.microsoft.com/office/drawing/2014/main" id="{4849EE04-0E31-4045-8AF0-871DF835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6D197-B8BD-C542-8B76-0C5C8E03172D}"/>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164781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25BE-8901-9340-96D5-52FE7B1FE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D1D38A-9059-F347-BDA7-EB644D213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B3D23-2FAA-9F4B-BBCC-0A5D28DFD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D3C61-95BE-7C42-9BA9-A2FF2C95E8AE}"/>
              </a:ext>
            </a:extLst>
          </p:cNvPr>
          <p:cNvSpPr>
            <a:spLocks noGrp="1"/>
          </p:cNvSpPr>
          <p:nvPr>
            <p:ph type="dt" sz="half" idx="10"/>
          </p:nvPr>
        </p:nvSpPr>
        <p:spPr/>
        <p:txBody>
          <a:bodyPr/>
          <a:lstStyle/>
          <a:p>
            <a:fld id="{C9135820-060F-064E-9988-12E69F32359A}" type="datetimeFigureOut">
              <a:rPr lang="en-US" smtClean="0"/>
              <a:t>6/13/21</a:t>
            </a:fld>
            <a:endParaRPr lang="en-US"/>
          </a:p>
        </p:txBody>
      </p:sp>
      <p:sp>
        <p:nvSpPr>
          <p:cNvPr id="6" name="Footer Placeholder 5">
            <a:extLst>
              <a:ext uri="{FF2B5EF4-FFF2-40B4-BE49-F238E27FC236}">
                <a16:creationId xmlns:a16="http://schemas.microsoft.com/office/drawing/2014/main" id="{A5661032-258E-F64F-B612-F0DB77F01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0D9-18FD-2A46-8B31-39D3D64B4B19}"/>
              </a:ext>
            </a:extLst>
          </p:cNvPr>
          <p:cNvSpPr>
            <a:spLocks noGrp="1"/>
          </p:cNvSpPr>
          <p:nvPr>
            <p:ph type="sldNum" sz="quarter" idx="12"/>
          </p:nvPr>
        </p:nvSpPr>
        <p:spPr/>
        <p:txBody>
          <a:bodyPr/>
          <a:lstStyle/>
          <a:p>
            <a:fld id="{6A036525-8A67-8542-A430-818FFAC5CB55}" type="slidenum">
              <a:rPr lang="en-US" smtClean="0"/>
              <a:t>‹#›</a:t>
            </a:fld>
            <a:endParaRPr lang="en-US"/>
          </a:p>
        </p:txBody>
      </p:sp>
    </p:spTree>
    <p:extLst>
      <p:ext uri="{BB962C8B-B14F-4D97-AF65-F5344CB8AC3E}">
        <p14:creationId xmlns:p14="http://schemas.microsoft.com/office/powerpoint/2010/main" val="130177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9C654-0D0B-B249-B268-F6963148BB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F73A7-300F-994A-98B4-629EEC548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81CEC-0842-F146-BD55-CB6E89343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35820-060F-064E-9988-12E69F32359A}" type="datetimeFigureOut">
              <a:rPr lang="en-US" smtClean="0"/>
              <a:t>6/13/21</a:t>
            </a:fld>
            <a:endParaRPr lang="en-US"/>
          </a:p>
        </p:txBody>
      </p:sp>
      <p:sp>
        <p:nvSpPr>
          <p:cNvPr id="5" name="Footer Placeholder 4">
            <a:extLst>
              <a:ext uri="{FF2B5EF4-FFF2-40B4-BE49-F238E27FC236}">
                <a16:creationId xmlns:a16="http://schemas.microsoft.com/office/drawing/2014/main" id="{F1BBF8F7-D4C9-D446-95CA-24BBD94EB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3258BD-8572-5247-A1EB-6363EC099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36525-8A67-8542-A430-818FFAC5CB55}" type="slidenum">
              <a:rPr lang="en-US" smtClean="0"/>
              <a:t>‹#›</a:t>
            </a:fld>
            <a:endParaRPr lang="en-US"/>
          </a:p>
        </p:txBody>
      </p:sp>
    </p:spTree>
    <p:extLst>
      <p:ext uri="{BB962C8B-B14F-4D97-AF65-F5344CB8AC3E}">
        <p14:creationId xmlns:p14="http://schemas.microsoft.com/office/powerpoint/2010/main" val="19115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Fourpaws@Windstream.net" TargetMode="External"/><Relationship Id="rId7" Type="http://schemas.openxmlformats.org/officeDocument/2006/relationships/image" Target="../media/image4.jpg"/><Relationship Id="rId2" Type="http://schemas.openxmlformats.org/officeDocument/2006/relationships/hyperlink" Target="http://www.adriennewilder.com/"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10" Type="http://schemas.openxmlformats.org/officeDocument/2006/relationships/image" Target="../media/image7.jpg"/><Relationship Id="rId4" Type="http://schemas.openxmlformats.org/officeDocument/2006/relationships/image" Target="../media/image1.jpg"/><Relationship Id="rId9"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311B-245F-D746-98B4-6D8612E617C7}"/>
              </a:ext>
            </a:extLst>
          </p:cNvPr>
          <p:cNvSpPr>
            <a:spLocks noGrp="1"/>
          </p:cNvSpPr>
          <p:nvPr>
            <p:ph type="ctrTitle"/>
          </p:nvPr>
        </p:nvSpPr>
        <p:spPr/>
        <p:txBody>
          <a:bodyPr/>
          <a:lstStyle/>
          <a:p>
            <a:r>
              <a:rPr lang="en-US" dirty="0"/>
              <a:t>World Building Without Info</a:t>
            </a:r>
            <a:br>
              <a:rPr lang="en-US" dirty="0"/>
            </a:br>
            <a:r>
              <a:rPr lang="en-US" dirty="0"/>
              <a:t>Dumps</a:t>
            </a:r>
          </a:p>
        </p:txBody>
      </p:sp>
      <p:sp>
        <p:nvSpPr>
          <p:cNvPr id="3" name="Subtitle 2">
            <a:extLst>
              <a:ext uri="{FF2B5EF4-FFF2-40B4-BE49-F238E27FC236}">
                <a16:creationId xmlns:a16="http://schemas.microsoft.com/office/drawing/2014/main" id="{75E06855-C988-1F46-AC2D-FEF7776E7CAC}"/>
              </a:ext>
            </a:extLst>
          </p:cNvPr>
          <p:cNvSpPr>
            <a:spLocks noGrp="1"/>
          </p:cNvSpPr>
          <p:nvPr>
            <p:ph type="subTitle" idx="1"/>
          </p:nvPr>
        </p:nvSpPr>
        <p:spPr/>
        <p:txBody>
          <a:bodyPr/>
          <a:lstStyle/>
          <a:p>
            <a:r>
              <a:rPr lang="en-US" dirty="0"/>
              <a:t>Ways to inform the reader and not have them die of boredom. </a:t>
            </a:r>
          </a:p>
        </p:txBody>
      </p:sp>
    </p:spTree>
    <p:extLst>
      <p:ext uri="{BB962C8B-B14F-4D97-AF65-F5344CB8AC3E}">
        <p14:creationId xmlns:p14="http://schemas.microsoft.com/office/powerpoint/2010/main" val="291265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59FC-FEC8-A84F-8226-2F2389244C69}"/>
              </a:ext>
            </a:extLst>
          </p:cNvPr>
          <p:cNvSpPr>
            <a:spLocks noGrp="1"/>
          </p:cNvSpPr>
          <p:nvPr>
            <p:ph type="title"/>
          </p:nvPr>
        </p:nvSpPr>
        <p:spPr/>
        <p:txBody>
          <a:bodyPr/>
          <a:lstStyle/>
          <a:p>
            <a:r>
              <a:rPr lang="en-US" dirty="0"/>
              <a:t>A beginning instead of a Prologue</a:t>
            </a:r>
          </a:p>
        </p:txBody>
      </p:sp>
      <p:sp>
        <p:nvSpPr>
          <p:cNvPr id="3" name="Content Placeholder 2">
            <a:extLst>
              <a:ext uri="{FF2B5EF4-FFF2-40B4-BE49-F238E27FC236}">
                <a16:creationId xmlns:a16="http://schemas.microsoft.com/office/drawing/2014/main" id="{268014FB-5B60-7C42-8F4F-E9F73699EF94}"/>
              </a:ext>
            </a:extLst>
          </p:cNvPr>
          <p:cNvSpPr>
            <a:spLocks noGrp="1"/>
          </p:cNvSpPr>
          <p:nvPr>
            <p:ph idx="1"/>
          </p:nvPr>
        </p:nvSpPr>
        <p:spPr/>
        <p:txBody>
          <a:bodyPr>
            <a:normAutofit fontScale="92500" lnSpcReduction="10000"/>
          </a:bodyPr>
          <a:lstStyle/>
          <a:p>
            <a:pPr marL="0" indent="0">
              <a:buNone/>
            </a:pPr>
            <a:r>
              <a:rPr lang="en-US" dirty="0"/>
              <a:t>The bay door opened, and Oswald held up a hand shielding his eyes from the light of the three suns.</a:t>
            </a:r>
          </a:p>
          <a:p>
            <a:pPr marL="0" indent="0">
              <a:buNone/>
            </a:pPr>
            <a:r>
              <a:rPr lang="en-US" dirty="0"/>
              <a:t>Oswald had dreamed of a lot of things as growing up on Earth during the Gembet plague. Had even more wonderful fantasies while he slept for the hundred years to Landola. </a:t>
            </a:r>
          </a:p>
          <a:p>
            <a:pPr marL="0" indent="0">
              <a:buNone/>
            </a:pPr>
            <a:r>
              <a:rPr lang="en-US" dirty="0"/>
              <a:t>But all of it paled compared to the rainbow hue of flowers swaying in the fields. </a:t>
            </a:r>
          </a:p>
          <a:p>
            <a:pPr marL="0" indent="0">
              <a:buNone/>
            </a:pPr>
            <a:endParaRPr lang="en-US" dirty="0"/>
          </a:p>
          <a:p>
            <a:r>
              <a:rPr lang="en-US" dirty="0"/>
              <a:t>This, along with breaking up all necessary information from a longer prologue, can give the reader the information you want them to know when they need to know it.</a:t>
            </a:r>
          </a:p>
        </p:txBody>
      </p:sp>
    </p:spTree>
    <p:extLst>
      <p:ext uri="{BB962C8B-B14F-4D97-AF65-F5344CB8AC3E}">
        <p14:creationId xmlns:p14="http://schemas.microsoft.com/office/powerpoint/2010/main" val="427541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2638-9CFA-F145-A4C9-9E11185754BC}"/>
              </a:ext>
            </a:extLst>
          </p:cNvPr>
          <p:cNvSpPr>
            <a:spLocks noGrp="1"/>
          </p:cNvSpPr>
          <p:nvPr>
            <p:ph type="title"/>
          </p:nvPr>
        </p:nvSpPr>
        <p:spPr/>
        <p:txBody>
          <a:bodyPr/>
          <a:lstStyle/>
          <a:p>
            <a:r>
              <a:rPr lang="en-US" dirty="0"/>
              <a:t>Beginnings</a:t>
            </a:r>
          </a:p>
        </p:txBody>
      </p:sp>
      <p:sp>
        <p:nvSpPr>
          <p:cNvPr id="3" name="Content Placeholder 2">
            <a:extLst>
              <a:ext uri="{FF2B5EF4-FFF2-40B4-BE49-F238E27FC236}">
                <a16:creationId xmlns:a16="http://schemas.microsoft.com/office/drawing/2014/main" id="{17BD6B88-00B4-DC42-908F-C0109728A4C8}"/>
              </a:ext>
            </a:extLst>
          </p:cNvPr>
          <p:cNvSpPr>
            <a:spLocks noGrp="1"/>
          </p:cNvSpPr>
          <p:nvPr>
            <p:ph idx="1"/>
          </p:nvPr>
        </p:nvSpPr>
        <p:spPr/>
        <p:txBody>
          <a:bodyPr>
            <a:normAutofit/>
          </a:bodyPr>
          <a:lstStyle/>
          <a:p>
            <a:pPr marL="0" indent="0">
              <a:buNone/>
            </a:pPr>
            <a:r>
              <a:rPr lang="en-US" b="1" dirty="0"/>
              <a:t>The problem</a:t>
            </a:r>
            <a:r>
              <a:rPr lang="en-US" dirty="0"/>
              <a:t>: Beginnings are prone to long expositions where the writer explains the environment, the culture, the government way before ever introducing the character. </a:t>
            </a:r>
          </a:p>
          <a:p>
            <a:pPr marL="0" indent="0">
              <a:buNone/>
            </a:pPr>
            <a:r>
              <a:rPr lang="en-US" b="1" dirty="0"/>
              <a:t>The Solution</a:t>
            </a:r>
            <a:r>
              <a:rPr lang="en-US" dirty="0"/>
              <a:t>: Focus on the character or a moment of action, including the immediate scene. </a:t>
            </a:r>
          </a:p>
          <a:p>
            <a:pPr marL="0" indent="0">
              <a:buNone/>
            </a:pPr>
            <a:endParaRPr lang="en-US" dirty="0"/>
          </a:p>
        </p:txBody>
      </p:sp>
    </p:spTree>
    <p:extLst>
      <p:ext uri="{BB962C8B-B14F-4D97-AF65-F5344CB8AC3E}">
        <p14:creationId xmlns:p14="http://schemas.microsoft.com/office/powerpoint/2010/main" val="266070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8F35-567D-3A47-A0E0-2D46AB3143D0}"/>
              </a:ext>
            </a:extLst>
          </p:cNvPr>
          <p:cNvSpPr>
            <a:spLocks noGrp="1"/>
          </p:cNvSpPr>
          <p:nvPr>
            <p:ph type="title"/>
          </p:nvPr>
        </p:nvSpPr>
        <p:spPr/>
        <p:txBody>
          <a:bodyPr/>
          <a:lstStyle/>
          <a:p>
            <a:r>
              <a:rPr lang="en-US" dirty="0"/>
              <a:t>Once upon a time</a:t>
            </a:r>
          </a:p>
        </p:txBody>
      </p:sp>
      <p:sp>
        <p:nvSpPr>
          <p:cNvPr id="3" name="Content Placeholder 2">
            <a:extLst>
              <a:ext uri="{FF2B5EF4-FFF2-40B4-BE49-F238E27FC236}">
                <a16:creationId xmlns:a16="http://schemas.microsoft.com/office/drawing/2014/main" id="{DCCED4CB-6185-094D-8F9D-504E893B1E15}"/>
              </a:ext>
            </a:extLst>
          </p:cNvPr>
          <p:cNvSpPr>
            <a:spLocks noGrp="1"/>
          </p:cNvSpPr>
          <p:nvPr>
            <p:ph idx="1"/>
          </p:nvPr>
        </p:nvSpPr>
        <p:spPr/>
        <p:txBody>
          <a:bodyPr/>
          <a:lstStyle/>
          <a:p>
            <a:pPr marL="0" indent="0">
              <a:buNone/>
            </a:pPr>
            <a:r>
              <a:rPr lang="en-US" dirty="0"/>
              <a:t>The snowstorm fell for five days, but that was common in Bruchire, where the ocean turned to ice nine months out of the year, sealing in ships and freezing the giant squids at the surface. </a:t>
            </a:r>
          </a:p>
          <a:p>
            <a:pPr marL="0" indent="0">
              <a:buNone/>
            </a:pPr>
            <a:r>
              <a:rPr lang="en-US" dirty="0"/>
              <a:t>It made getting food for the tiny village easier, but…</a:t>
            </a:r>
          </a:p>
          <a:p>
            <a:pPr marL="0" indent="0">
              <a:buNone/>
            </a:pPr>
            <a:r>
              <a:rPr lang="en-US" i="1" dirty="0"/>
              <a:t>(Five hundred words later)</a:t>
            </a:r>
          </a:p>
          <a:p>
            <a:pPr marL="0" indent="0">
              <a:buNone/>
            </a:pPr>
            <a:r>
              <a:rPr lang="en-US" dirty="0"/>
              <a:t>Rain Forrester had brown hair, green eyes, and dark skin, which was unusual for someone who lived in </a:t>
            </a:r>
            <a:r>
              <a:rPr lang="en-US" dirty="0" err="1"/>
              <a:t>Bruchire</a:t>
            </a:r>
            <a:r>
              <a:rPr lang="en-US" dirty="0"/>
              <a:t>….</a:t>
            </a:r>
          </a:p>
          <a:p>
            <a:pPr marL="0" indent="0">
              <a:buNone/>
            </a:pPr>
            <a:r>
              <a:rPr lang="en-US" dirty="0"/>
              <a:t>(Another 500 words later) Your reader has forgotten where the character is and what they’re supposed to be doing.</a:t>
            </a:r>
          </a:p>
          <a:p>
            <a:endParaRPr lang="en-US" dirty="0"/>
          </a:p>
        </p:txBody>
      </p:sp>
    </p:spTree>
    <p:extLst>
      <p:ext uri="{BB962C8B-B14F-4D97-AF65-F5344CB8AC3E}">
        <p14:creationId xmlns:p14="http://schemas.microsoft.com/office/powerpoint/2010/main" val="218994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B814-0F68-B44F-9670-2A39A232D517}"/>
              </a:ext>
            </a:extLst>
          </p:cNvPr>
          <p:cNvSpPr>
            <a:spLocks noGrp="1"/>
          </p:cNvSpPr>
          <p:nvPr>
            <p:ph type="title"/>
          </p:nvPr>
        </p:nvSpPr>
        <p:spPr/>
        <p:txBody>
          <a:bodyPr/>
          <a:lstStyle/>
          <a:p>
            <a:r>
              <a:rPr lang="en-US" dirty="0"/>
              <a:t>Beginnings right to the point</a:t>
            </a:r>
          </a:p>
        </p:txBody>
      </p:sp>
      <p:sp>
        <p:nvSpPr>
          <p:cNvPr id="3" name="Content Placeholder 2">
            <a:extLst>
              <a:ext uri="{FF2B5EF4-FFF2-40B4-BE49-F238E27FC236}">
                <a16:creationId xmlns:a16="http://schemas.microsoft.com/office/drawing/2014/main" id="{64C6EBE4-8A52-AD46-9982-0F2F506D0BD5}"/>
              </a:ext>
            </a:extLst>
          </p:cNvPr>
          <p:cNvSpPr>
            <a:spLocks noGrp="1"/>
          </p:cNvSpPr>
          <p:nvPr>
            <p:ph idx="1"/>
          </p:nvPr>
        </p:nvSpPr>
        <p:spPr/>
        <p:txBody>
          <a:bodyPr>
            <a:normAutofit/>
          </a:bodyPr>
          <a:lstStyle/>
          <a:p>
            <a:pPr marL="0" indent="0">
              <a:buNone/>
            </a:pPr>
            <a:r>
              <a:rPr lang="en-US" sz="2400" b="1" dirty="0"/>
              <a:t>Book</a:t>
            </a:r>
            <a:r>
              <a:rPr lang="en-US" sz="2400" dirty="0"/>
              <a:t>: Rain Forrester picked up his ax and headed out to the stretch of frozen waves on the coast of Bruchire.</a:t>
            </a:r>
          </a:p>
          <a:p>
            <a:pPr marL="0" indent="0">
              <a:buNone/>
            </a:pPr>
            <a:r>
              <a:rPr lang="en-US" sz="2400" b="1" dirty="0"/>
              <a:t>Chapter</a:t>
            </a:r>
            <a:r>
              <a:rPr lang="en-US" sz="2400" dirty="0"/>
              <a:t>: Rain found the first squid next to the remains of the old ship broken on a pile of rocks.</a:t>
            </a:r>
          </a:p>
          <a:p>
            <a:pPr marL="0" indent="0">
              <a:buNone/>
            </a:pPr>
            <a:r>
              <a:rPr lang="en-US" sz="2400" b="1" dirty="0"/>
              <a:t>Chapter/Scene time change</a:t>
            </a:r>
            <a:r>
              <a:rPr lang="en-US" sz="2400" dirty="0"/>
              <a:t>: It was five days before the snow cleared enough for Rain to make the trip to the coast.</a:t>
            </a:r>
          </a:p>
          <a:p>
            <a:pPr marL="0" indent="0">
              <a:buNone/>
            </a:pPr>
            <a:endParaRPr lang="en-US" sz="2400" dirty="0"/>
          </a:p>
          <a:p>
            <a:pPr marL="0" indent="0">
              <a:buNone/>
            </a:pPr>
            <a:r>
              <a:rPr lang="en-US" sz="2400" dirty="0"/>
              <a:t>*All other information such as character description, time the ocean is frozen, and culture can be conveyed through interactions between your main character and others to push the story forward. These details are IMPORTANT, but they are not critical to START the story.</a:t>
            </a:r>
          </a:p>
        </p:txBody>
      </p:sp>
    </p:spTree>
    <p:extLst>
      <p:ext uri="{BB962C8B-B14F-4D97-AF65-F5344CB8AC3E}">
        <p14:creationId xmlns:p14="http://schemas.microsoft.com/office/powerpoint/2010/main" val="394603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CC33-994C-1345-B7F4-C97F29718284}"/>
              </a:ext>
            </a:extLst>
          </p:cNvPr>
          <p:cNvSpPr>
            <a:spLocks noGrp="1"/>
          </p:cNvSpPr>
          <p:nvPr>
            <p:ph type="title"/>
          </p:nvPr>
        </p:nvSpPr>
        <p:spPr/>
        <p:txBody>
          <a:bodyPr/>
          <a:lstStyle/>
          <a:p>
            <a:r>
              <a:rPr lang="en-US" dirty="0"/>
              <a:t>Character introductions</a:t>
            </a:r>
          </a:p>
        </p:txBody>
      </p:sp>
      <p:sp>
        <p:nvSpPr>
          <p:cNvPr id="3" name="Content Placeholder 2">
            <a:extLst>
              <a:ext uri="{FF2B5EF4-FFF2-40B4-BE49-F238E27FC236}">
                <a16:creationId xmlns:a16="http://schemas.microsoft.com/office/drawing/2014/main" id="{401C567B-152F-834C-9C50-B94C3021B93E}"/>
              </a:ext>
            </a:extLst>
          </p:cNvPr>
          <p:cNvSpPr>
            <a:spLocks noGrp="1"/>
          </p:cNvSpPr>
          <p:nvPr>
            <p:ph idx="1"/>
          </p:nvPr>
        </p:nvSpPr>
        <p:spPr/>
        <p:txBody>
          <a:bodyPr>
            <a:normAutofit lnSpcReduction="10000"/>
          </a:bodyPr>
          <a:lstStyle/>
          <a:p>
            <a:pPr marL="0" indent="0">
              <a:buNone/>
            </a:pPr>
            <a:r>
              <a:rPr lang="en-US" b="1" dirty="0"/>
              <a:t>The problem</a:t>
            </a:r>
            <a:r>
              <a:rPr lang="en-US" dirty="0"/>
              <a:t>: Bringing in a character and giving an in-depth history of who they are, how they became that person, and the role they play in the world socially, politically, etc. Also, bogging down intros with cultural details such as garments, history of garments, and how they came about. This often snowballs into three pages of a tangent that can be mixed into the story to add interesting facts rather than pile it on and have the reader forget or wind up repeating yourself to remind them.</a:t>
            </a:r>
          </a:p>
          <a:p>
            <a:pPr marL="0" indent="0">
              <a:buNone/>
            </a:pPr>
            <a:r>
              <a:rPr lang="en-US" b="1" dirty="0"/>
              <a:t>The solution</a:t>
            </a:r>
            <a:r>
              <a:rPr lang="en-US" dirty="0"/>
              <a:t>: Concentrate on what’s important, who the character is, maybe where they are from or their social status but that’s all. The rest can be conveyed in other ways to build up your story.</a:t>
            </a:r>
          </a:p>
        </p:txBody>
      </p:sp>
    </p:spTree>
    <p:extLst>
      <p:ext uri="{BB962C8B-B14F-4D97-AF65-F5344CB8AC3E}">
        <p14:creationId xmlns:p14="http://schemas.microsoft.com/office/powerpoint/2010/main" val="302687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FE40-CD97-0546-B3F6-DEB497570505}"/>
              </a:ext>
            </a:extLst>
          </p:cNvPr>
          <p:cNvSpPr>
            <a:spLocks noGrp="1"/>
          </p:cNvSpPr>
          <p:nvPr>
            <p:ph type="title"/>
          </p:nvPr>
        </p:nvSpPr>
        <p:spPr/>
        <p:txBody>
          <a:bodyPr/>
          <a:lstStyle/>
          <a:p>
            <a:r>
              <a:rPr lang="en-US" dirty="0"/>
              <a:t>Hi my name is Chadwick and this is my life story</a:t>
            </a:r>
          </a:p>
        </p:txBody>
      </p:sp>
      <p:sp>
        <p:nvSpPr>
          <p:cNvPr id="3" name="Content Placeholder 2">
            <a:extLst>
              <a:ext uri="{FF2B5EF4-FFF2-40B4-BE49-F238E27FC236}">
                <a16:creationId xmlns:a16="http://schemas.microsoft.com/office/drawing/2014/main" id="{3169A206-E03D-754C-9078-47198AA65975}"/>
              </a:ext>
            </a:extLst>
          </p:cNvPr>
          <p:cNvSpPr>
            <a:spLocks noGrp="1"/>
          </p:cNvSpPr>
          <p:nvPr>
            <p:ph idx="1"/>
          </p:nvPr>
        </p:nvSpPr>
        <p:spPr/>
        <p:txBody>
          <a:bodyPr/>
          <a:lstStyle/>
          <a:p>
            <a:pPr marL="0" indent="0">
              <a:buNone/>
            </a:pPr>
            <a:r>
              <a:rPr lang="en-US" dirty="0"/>
              <a:t>Chadwick, the son of Bruto, Prince of Cadwin, had ruled the kingdom of Hadis for over forty years after his father’s death in the great war of… </a:t>
            </a:r>
          </a:p>
          <a:p>
            <a:pPr marL="0" indent="0">
              <a:buNone/>
            </a:pPr>
            <a:r>
              <a:rPr lang="en-US" i="1" dirty="0"/>
              <a:t>(Five hundred words later)</a:t>
            </a:r>
          </a:p>
          <a:p>
            <a:pPr marL="0" indent="0">
              <a:buNone/>
            </a:pPr>
            <a:r>
              <a:rPr lang="en-US" dirty="0"/>
              <a:t>He wore the traditional velvet jacket and jewels of…</a:t>
            </a:r>
          </a:p>
          <a:p>
            <a:pPr marL="0" indent="0">
              <a:buNone/>
            </a:pPr>
            <a:r>
              <a:rPr lang="en-US" i="1" dirty="0"/>
              <a:t>(Five hundred words later)</a:t>
            </a:r>
          </a:p>
          <a:p>
            <a:pPr marL="0" indent="0">
              <a:buNone/>
            </a:pPr>
            <a:r>
              <a:rPr lang="en-US" dirty="0"/>
              <a:t>All his subjects loved him because…</a:t>
            </a:r>
          </a:p>
          <a:p>
            <a:pPr marL="0" indent="0">
              <a:buNone/>
            </a:pPr>
            <a:r>
              <a:rPr lang="en-US" i="1" dirty="0"/>
              <a:t>(Your reader has now skipped the next three pages about Chadwick the wonderful)</a:t>
            </a:r>
          </a:p>
        </p:txBody>
      </p:sp>
    </p:spTree>
    <p:extLst>
      <p:ext uri="{BB962C8B-B14F-4D97-AF65-F5344CB8AC3E}">
        <p14:creationId xmlns:p14="http://schemas.microsoft.com/office/powerpoint/2010/main" val="5303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595F-6084-B74C-9DF5-30806E08E8E5}"/>
              </a:ext>
            </a:extLst>
          </p:cNvPr>
          <p:cNvSpPr>
            <a:spLocks noGrp="1"/>
          </p:cNvSpPr>
          <p:nvPr>
            <p:ph type="title"/>
          </p:nvPr>
        </p:nvSpPr>
        <p:spPr/>
        <p:txBody>
          <a:bodyPr/>
          <a:lstStyle/>
          <a:p>
            <a:r>
              <a:rPr lang="en-US" dirty="0"/>
              <a:t>Chadwick</a:t>
            </a:r>
          </a:p>
        </p:txBody>
      </p:sp>
      <p:sp>
        <p:nvSpPr>
          <p:cNvPr id="3" name="Content Placeholder 2">
            <a:extLst>
              <a:ext uri="{FF2B5EF4-FFF2-40B4-BE49-F238E27FC236}">
                <a16:creationId xmlns:a16="http://schemas.microsoft.com/office/drawing/2014/main" id="{44FBCF8B-5A55-714D-B5AF-CB4D56AE162E}"/>
              </a:ext>
            </a:extLst>
          </p:cNvPr>
          <p:cNvSpPr>
            <a:spLocks noGrp="1"/>
          </p:cNvSpPr>
          <p:nvPr>
            <p:ph idx="1"/>
          </p:nvPr>
        </p:nvSpPr>
        <p:spPr/>
        <p:txBody>
          <a:bodyPr/>
          <a:lstStyle/>
          <a:p>
            <a:pPr marL="0" indent="0">
              <a:buNone/>
            </a:pPr>
            <a:r>
              <a:rPr lang="en-US" dirty="0"/>
              <a:t>Chadwick ruled Cadwin with fairness, a lot like his father, who died in the Great War.</a:t>
            </a:r>
          </a:p>
          <a:p>
            <a:pPr marL="0" indent="0">
              <a:buNone/>
            </a:pPr>
            <a:endParaRPr lang="en-US" dirty="0"/>
          </a:p>
          <a:p>
            <a:pPr marL="0" indent="0">
              <a:buNone/>
            </a:pPr>
            <a:r>
              <a:rPr lang="en-US" dirty="0"/>
              <a:t>*While clothing can be important, it can be introduced in more creative ways (best to avoid mirror tropes for this) </a:t>
            </a:r>
          </a:p>
          <a:p>
            <a:pPr marL="0" indent="0">
              <a:buNone/>
            </a:pPr>
            <a:endParaRPr lang="en-US" dirty="0"/>
          </a:p>
          <a:p>
            <a:pPr marL="0" indent="0">
              <a:buNone/>
            </a:pPr>
            <a:r>
              <a:rPr lang="en-US" dirty="0"/>
              <a:t>*Giving your reader tidbits about Chadwick, woven in with the environment, will help them remember his part and who he is</a:t>
            </a:r>
          </a:p>
        </p:txBody>
      </p:sp>
    </p:spTree>
    <p:extLst>
      <p:ext uri="{BB962C8B-B14F-4D97-AF65-F5344CB8AC3E}">
        <p14:creationId xmlns:p14="http://schemas.microsoft.com/office/powerpoint/2010/main" val="262978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41F8-C01A-DA48-85A2-A6A2D572E659}"/>
              </a:ext>
            </a:extLst>
          </p:cNvPr>
          <p:cNvSpPr>
            <a:spLocks noGrp="1"/>
          </p:cNvSpPr>
          <p:nvPr>
            <p:ph type="title"/>
          </p:nvPr>
        </p:nvSpPr>
        <p:spPr/>
        <p:txBody>
          <a:bodyPr/>
          <a:lstStyle/>
          <a:p>
            <a:r>
              <a:rPr lang="en-US" dirty="0"/>
              <a:t>Captain Obvious and Lieutenant He Should Know That</a:t>
            </a:r>
          </a:p>
        </p:txBody>
      </p:sp>
      <p:sp>
        <p:nvSpPr>
          <p:cNvPr id="3" name="Content Placeholder 2">
            <a:extLst>
              <a:ext uri="{FF2B5EF4-FFF2-40B4-BE49-F238E27FC236}">
                <a16:creationId xmlns:a16="http://schemas.microsoft.com/office/drawing/2014/main" id="{38121618-FA01-214C-8585-6B67C28D9C20}"/>
              </a:ext>
            </a:extLst>
          </p:cNvPr>
          <p:cNvSpPr>
            <a:spLocks noGrp="1"/>
          </p:cNvSpPr>
          <p:nvPr>
            <p:ph idx="1"/>
          </p:nvPr>
        </p:nvSpPr>
        <p:spPr/>
        <p:txBody>
          <a:bodyPr>
            <a:normAutofit/>
          </a:bodyPr>
          <a:lstStyle/>
          <a:p>
            <a:endParaRPr lang="en-US" dirty="0"/>
          </a:p>
          <a:p>
            <a:r>
              <a:rPr lang="en-US" b="1" dirty="0"/>
              <a:t>The problem</a:t>
            </a:r>
            <a:r>
              <a:rPr lang="en-US" dirty="0"/>
              <a:t>: When you have an interaction between two characters who share knowledge of a world (including culture, politics, etc.), explain the details of said world to each other. (</a:t>
            </a:r>
            <a:r>
              <a:rPr lang="en-US" dirty="0" err="1"/>
              <a:t>worldsplaining</a:t>
            </a:r>
            <a:r>
              <a:rPr lang="en-US" dirty="0"/>
              <a:t>) </a:t>
            </a:r>
          </a:p>
          <a:p>
            <a:r>
              <a:rPr lang="en-US" b="1" dirty="0"/>
              <a:t>The solution</a:t>
            </a:r>
            <a:r>
              <a:rPr lang="en-US" dirty="0"/>
              <a:t>: Use separate opportunities of interaction and situations for the characters to exchange dialog and even action about the knowledge they share without stating they share it. Do this at the moment it’s needed so the reader doesn’t have to recall past information in order to understand or so you don’t have to repeat past information slowing down your story.</a:t>
            </a:r>
          </a:p>
        </p:txBody>
      </p:sp>
    </p:spTree>
    <p:extLst>
      <p:ext uri="{BB962C8B-B14F-4D97-AF65-F5344CB8AC3E}">
        <p14:creationId xmlns:p14="http://schemas.microsoft.com/office/powerpoint/2010/main" val="18038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25AF-C5D2-2743-9035-37F02E1D05BF}"/>
              </a:ext>
            </a:extLst>
          </p:cNvPr>
          <p:cNvSpPr>
            <a:spLocks noGrp="1"/>
          </p:cNvSpPr>
          <p:nvPr>
            <p:ph type="title"/>
          </p:nvPr>
        </p:nvSpPr>
        <p:spPr>
          <a:xfrm>
            <a:off x="838200" y="365125"/>
            <a:ext cx="10515600" cy="980199"/>
          </a:xfrm>
        </p:spPr>
        <p:txBody>
          <a:bodyPr/>
          <a:lstStyle/>
          <a:p>
            <a:r>
              <a:rPr lang="en-US" dirty="0"/>
              <a:t>Gods and Grapes</a:t>
            </a:r>
          </a:p>
        </p:txBody>
      </p:sp>
      <p:sp>
        <p:nvSpPr>
          <p:cNvPr id="3" name="Content Placeholder 2">
            <a:extLst>
              <a:ext uri="{FF2B5EF4-FFF2-40B4-BE49-F238E27FC236}">
                <a16:creationId xmlns:a16="http://schemas.microsoft.com/office/drawing/2014/main" id="{87F1BC1F-5E65-494A-A4C8-B6DB53B910D1}"/>
              </a:ext>
            </a:extLst>
          </p:cNvPr>
          <p:cNvSpPr>
            <a:spLocks noGrp="1"/>
          </p:cNvSpPr>
          <p:nvPr>
            <p:ph idx="1"/>
          </p:nvPr>
        </p:nvSpPr>
        <p:spPr>
          <a:xfrm>
            <a:off x="838200" y="1418897"/>
            <a:ext cx="10515600" cy="5328743"/>
          </a:xfrm>
        </p:spPr>
        <p:txBody>
          <a:bodyPr>
            <a:normAutofit/>
          </a:bodyPr>
          <a:lstStyle/>
          <a:p>
            <a:endParaRPr lang="en-US" dirty="0"/>
          </a:p>
          <a:p>
            <a:pPr marL="0" indent="0">
              <a:buNone/>
            </a:pPr>
            <a:r>
              <a:rPr lang="en-US" dirty="0"/>
              <a:t>“As you know, the gods aren’t very happy with grapes being offered to them, Stan.”</a:t>
            </a:r>
          </a:p>
          <a:p>
            <a:pPr marL="0" indent="0">
              <a:buNone/>
            </a:pPr>
            <a:r>
              <a:rPr lang="en-US" dirty="0"/>
              <a:t>“Yes, I know. According to the legend of </a:t>
            </a:r>
            <a:r>
              <a:rPr lang="en-US" dirty="0" err="1"/>
              <a:t>Nardar</a:t>
            </a:r>
            <a:r>
              <a:rPr lang="en-US" dirty="0"/>
              <a:t>…”</a:t>
            </a:r>
          </a:p>
          <a:p>
            <a:pPr marL="0" indent="0">
              <a:buNone/>
            </a:pPr>
            <a:r>
              <a:rPr lang="en-US" i="1" dirty="0"/>
              <a:t>(A thousand words of tangent dialog later…)</a:t>
            </a:r>
          </a:p>
          <a:p>
            <a:pPr marL="0" indent="0">
              <a:buNone/>
            </a:pPr>
            <a:r>
              <a:rPr lang="en-US" dirty="0"/>
              <a:t>“Let’s use the grapes.”</a:t>
            </a:r>
          </a:p>
          <a:p>
            <a:pPr marL="0" indent="0">
              <a:buNone/>
            </a:pPr>
            <a:r>
              <a:rPr lang="en-US" dirty="0"/>
              <a:t>“That’s a terrible idea, and here’s why…”</a:t>
            </a:r>
          </a:p>
          <a:p>
            <a:pPr marL="0" indent="0">
              <a:buNone/>
            </a:pPr>
            <a:r>
              <a:rPr lang="en-US" i="1" dirty="0"/>
              <a:t>(Another two thousand words later)</a:t>
            </a:r>
          </a:p>
          <a:p>
            <a:pPr marL="0" indent="0">
              <a:buNone/>
            </a:pPr>
            <a:endParaRPr lang="en-US" dirty="0"/>
          </a:p>
          <a:p>
            <a:pPr marL="457200" lvl="1" indent="0">
              <a:buNone/>
            </a:pPr>
            <a:endParaRPr lang="en-US" sz="4000" dirty="0"/>
          </a:p>
          <a:p>
            <a:pPr lvl="1"/>
            <a:endParaRPr lang="en-US" sz="4000"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70021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4387-FFF3-5542-B2D3-8A63DA70107C}"/>
              </a:ext>
            </a:extLst>
          </p:cNvPr>
          <p:cNvSpPr>
            <a:spLocks noGrp="1"/>
          </p:cNvSpPr>
          <p:nvPr>
            <p:ph type="title"/>
          </p:nvPr>
        </p:nvSpPr>
        <p:spPr/>
        <p:txBody>
          <a:bodyPr/>
          <a:lstStyle/>
          <a:p>
            <a:r>
              <a:rPr lang="en-US" dirty="0"/>
              <a:t>Gods and Grapes</a:t>
            </a:r>
          </a:p>
        </p:txBody>
      </p:sp>
      <p:sp>
        <p:nvSpPr>
          <p:cNvPr id="3" name="Content Placeholder 2">
            <a:extLst>
              <a:ext uri="{FF2B5EF4-FFF2-40B4-BE49-F238E27FC236}">
                <a16:creationId xmlns:a16="http://schemas.microsoft.com/office/drawing/2014/main" id="{216CE5CC-5C58-6944-BF12-455722F1527B}"/>
              </a:ext>
            </a:extLst>
          </p:cNvPr>
          <p:cNvSpPr>
            <a:spLocks noGrp="1"/>
          </p:cNvSpPr>
          <p:nvPr>
            <p:ph idx="1"/>
          </p:nvPr>
        </p:nvSpPr>
        <p:spPr>
          <a:xfrm>
            <a:off x="838200" y="1355834"/>
            <a:ext cx="10515600" cy="5502165"/>
          </a:xfrm>
        </p:spPr>
        <p:txBody>
          <a:bodyPr>
            <a:normAutofit fontScale="25000" lnSpcReduction="20000"/>
          </a:bodyPr>
          <a:lstStyle/>
          <a:p>
            <a:endParaRPr lang="en-US" sz="4000" dirty="0"/>
          </a:p>
          <a:p>
            <a:pPr marL="0" indent="0">
              <a:lnSpc>
                <a:spcPct val="120000"/>
              </a:lnSpc>
              <a:buNone/>
            </a:pPr>
            <a:r>
              <a:rPr lang="en-US" sz="6400" dirty="0"/>
              <a:t>	“Grapes,” Lee said it like it solved everything.</a:t>
            </a:r>
          </a:p>
          <a:p>
            <a:pPr marL="0" indent="0">
              <a:lnSpc>
                <a:spcPct val="120000"/>
              </a:lnSpc>
              <a:buNone/>
            </a:pPr>
            <a:r>
              <a:rPr lang="en-US" sz="6400" dirty="0"/>
              <a:t>	“Grapes?”</a:t>
            </a:r>
          </a:p>
          <a:p>
            <a:pPr marL="0" indent="0">
              <a:lnSpc>
                <a:spcPct val="120000"/>
              </a:lnSpc>
              <a:buNone/>
            </a:pPr>
            <a:r>
              <a:rPr lang="en-US" sz="6400" dirty="0"/>
              <a:t>	“Tomorrow is the Feast. Tonight, after everyone’s made their offering, we sneak in and give them ours.” Lee plucked a fresh grape from the bowl.  The only fruit in the entire country readily available to the poor because it was the one fruit the gods did not eat. </a:t>
            </a:r>
          </a:p>
          <a:p>
            <a:pPr marL="0" indent="0">
              <a:lnSpc>
                <a:spcPct val="120000"/>
              </a:lnSpc>
              <a:buNone/>
            </a:pPr>
            <a:r>
              <a:rPr lang="en-US" sz="6400" dirty="0"/>
              <a:t>	“Are you insane?” It was all Kyle could think of to say because only a madman would offer up grapes.</a:t>
            </a:r>
          </a:p>
          <a:p>
            <a:pPr marL="0" indent="0">
              <a:lnSpc>
                <a:spcPct val="120000"/>
              </a:lnSpc>
              <a:buNone/>
            </a:pPr>
            <a:r>
              <a:rPr lang="en-US" sz="6400" dirty="0"/>
              <a:t>	Lee popped the fruit into his mouth. “It wouldn’t take much, a handful, less. Hell, maybe even only one.”</a:t>
            </a:r>
          </a:p>
          <a:p>
            <a:pPr marL="0" indent="0">
              <a:lnSpc>
                <a:spcPct val="120000"/>
              </a:lnSpc>
              <a:buNone/>
            </a:pPr>
            <a:r>
              <a:rPr lang="en-US" sz="6400" dirty="0"/>
              <a:t>	Kyle bet one.</a:t>
            </a:r>
          </a:p>
          <a:p>
            <a:pPr marL="0" indent="0">
              <a:lnSpc>
                <a:spcPct val="120000"/>
              </a:lnSpc>
              <a:buNone/>
            </a:pPr>
            <a:r>
              <a:rPr lang="en-US" sz="6400" dirty="0"/>
              <a:t>	“The Trinity opens up the offerings and—” Lee wiggled his fingers. “Poof.”</a:t>
            </a:r>
          </a:p>
          <a:p>
            <a:pPr marL="0" indent="0">
              <a:lnSpc>
                <a:spcPct val="120000"/>
              </a:lnSpc>
              <a:buNone/>
            </a:pPr>
            <a:r>
              <a:rPr lang="en-US" sz="6400" dirty="0"/>
              <a:t>	“The gods never poof. They score.” There were a few places on the planet that suffered black marks left behind by angered deities. </a:t>
            </a:r>
          </a:p>
          <a:p>
            <a:pPr marL="0" indent="0">
              <a:lnSpc>
                <a:spcPct val="120000"/>
              </a:lnSpc>
              <a:buNone/>
            </a:pPr>
            <a:r>
              <a:rPr lang="en-US" sz="6400" dirty="0"/>
              <a:t>	“Doesn’t matter It will turn all our problems into piles of ash.”</a:t>
            </a:r>
          </a:p>
          <a:p>
            <a:pPr marL="0" indent="0">
              <a:lnSpc>
                <a:spcPct val="120000"/>
              </a:lnSpc>
              <a:buNone/>
            </a:pPr>
            <a:r>
              <a:rPr lang="en-US" sz="6400" dirty="0"/>
              <a:t>*Shared knowledge about the mythology of this world is conveyed with only the most important details. Note: I actually wrote about 300 words in a complete scene with this info and cut it down to this to show the actual knowledge of the gods and not the social or political structure.</a:t>
            </a:r>
          </a:p>
          <a:p>
            <a:pPr marL="457200" lvl="1" indent="0">
              <a:lnSpc>
                <a:spcPct val="120000"/>
              </a:lnSpc>
              <a:buNone/>
            </a:pPr>
            <a:endParaRPr lang="en-US" sz="5600" dirty="0"/>
          </a:p>
          <a:p>
            <a:endParaRPr lang="en-US" dirty="0"/>
          </a:p>
        </p:txBody>
      </p:sp>
    </p:spTree>
    <p:extLst>
      <p:ext uri="{BB962C8B-B14F-4D97-AF65-F5344CB8AC3E}">
        <p14:creationId xmlns:p14="http://schemas.microsoft.com/office/powerpoint/2010/main" val="312073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A9DC-5AB9-614A-BAE1-F4814973383E}"/>
              </a:ext>
            </a:extLst>
          </p:cNvPr>
          <p:cNvSpPr>
            <a:spLocks noGrp="1"/>
          </p:cNvSpPr>
          <p:nvPr>
            <p:ph type="title"/>
          </p:nvPr>
        </p:nvSpPr>
        <p:spPr/>
        <p:txBody>
          <a:bodyPr/>
          <a:lstStyle/>
          <a:p>
            <a:r>
              <a:rPr lang="en-US" dirty="0"/>
              <a:t>Who the hell are you?</a:t>
            </a:r>
          </a:p>
        </p:txBody>
      </p:sp>
      <p:sp>
        <p:nvSpPr>
          <p:cNvPr id="3" name="Content Placeholder 2">
            <a:extLst>
              <a:ext uri="{FF2B5EF4-FFF2-40B4-BE49-F238E27FC236}">
                <a16:creationId xmlns:a16="http://schemas.microsoft.com/office/drawing/2014/main" id="{830DCB72-A1F2-004B-A098-C9EBEDA90097}"/>
              </a:ext>
            </a:extLst>
          </p:cNvPr>
          <p:cNvSpPr>
            <a:spLocks noGrp="1"/>
          </p:cNvSpPr>
          <p:nvPr>
            <p:ph idx="1"/>
          </p:nvPr>
        </p:nvSpPr>
        <p:spPr/>
        <p:txBody>
          <a:bodyPr/>
          <a:lstStyle/>
          <a:p>
            <a:r>
              <a:rPr lang="en-US" dirty="0"/>
              <a:t>Adrienne Wilder</a:t>
            </a:r>
          </a:p>
          <a:p>
            <a:r>
              <a:rPr lang="en-US" dirty="0"/>
              <a:t>National and International bestselling author </a:t>
            </a:r>
          </a:p>
          <a:p>
            <a:r>
              <a:rPr lang="en-US" dirty="0"/>
              <a:t>Science fiction, urban fantasy, horror, contemporary, suspense, and give grandma a heart attack (raunch) all in the gay romance genre</a:t>
            </a:r>
          </a:p>
          <a:p>
            <a:r>
              <a:rPr lang="en-US" dirty="0"/>
              <a:t>Artist of OCs </a:t>
            </a:r>
          </a:p>
          <a:p>
            <a:r>
              <a:rPr lang="en-US" dirty="0"/>
              <a:t>Learning how to webcomic (crying in webcomic)</a:t>
            </a:r>
          </a:p>
          <a:p>
            <a:r>
              <a:rPr lang="en-US" dirty="0"/>
              <a:t>Cat owner, dog owner, saltwater </a:t>
            </a:r>
            <a:r>
              <a:rPr lang="en-US" dirty="0" err="1"/>
              <a:t>fishtank</a:t>
            </a:r>
            <a:r>
              <a:rPr lang="en-US" dirty="0"/>
              <a:t> enthusiast, GA transplant now living in NC.</a:t>
            </a:r>
          </a:p>
          <a:p>
            <a:endParaRPr lang="en-US" dirty="0"/>
          </a:p>
        </p:txBody>
      </p:sp>
    </p:spTree>
    <p:extLst>
      <p:ext uri="{BB962C8B-B14F-4D97-AF65-F5344CB8AC3E}">
        <p14:creationId xmlns:p14="http://schemas.microsoft.com/office/powerpoint/2010/main" val="82880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949D-DC7B-3C4D-BB76-D13C7C24297B}"/>
              </a:ext>
            </a:extLst>
          </p:cNvPr>
          <p:cNvSpPr>
            <a:spLocks noGrp="1"/>
          </p:cNvSpPr>
          <p:nvPr>
            <p:ph type="title"/>
          </p:nvPr>
        </p:nvSpPr>
        <p:spPr/>
        <p:txBody>
          <a:bodyPr/>
          <a:lstStyle/>
          <a:p>
            <a:r>
              <a:rPr lang="en-US" dirty="0"/>
              <a:t>Again, stating the obvious</a:t>
            </a:r>
          </a:p>
        </p:txBody>
      </p:sp>
      <p:sp>
        <p:nvSpPr>
          <p:cNvPr id="3" name="Content Placeholder 2">
            <a:extLst>
              <a:ext uri="{FF2B5EF4-FFF2-40B4-BE49-F238E27FC236}">
                <a16:creationId xmlns:a16="http://schemas.microsoft.com/office/drawing/2014/main" id="{937D14D8-F725-BB43-A819-FCFA2F08B99E}"/>
              </a:ext>
            </a:extLst>
          </p:cNvPr>
          <p:cNvSpPr>
            <a:spLocks noGrp="1"/>
          </p:cNvSpPr>
          <p:nvPr>
            <p:ph idx="1"/>
          </p:nvPr>
        </p:nvSpPr>
        <p:spPr/>
        <p:txBody>
          <a:bodyPr>
            <a:normAutofit/>
          </a:bodyPr>
          <a:lstStyle/>
          <a:p>
            <a:pPr marL="0" indent="0">
              <a:buNone/>
            </a:pPr>
            <a:r>
              <a:rPr lang="en-US" b="1" dirty="0"/>
              <a:t>The problem</a:t>
            </a:r>
            <a:r>
              <a:rPr lang="en-US" dirty="0"/>
              <a:t>: Exposition or dialog that states obvious details about an environment a reader already knows through previous exposition. Or that is the “norm” on how things work.</a:t>
            </a:r>
          </a:p>
          <a:p>
            <a:pPr marL="0" indent="0">
              <a:buNone/>
            </a:pPr>
            <a:r>
              <a:rPr lang="en-US" b="1" dirty="0"/>
              <a:t>The solution</a:t>
            </a:r>
            <a:r>
              <a:rPr lang="en-US" dirty="0"/>
              <a:t>: Use these “obvious” details to bring the “abnormal” to the reader’s attention rather than spoon-feeding them things they know.</a:t>
            </a:r>
          </a:p>
          <a:p>
            <a:pPr marL="0" indent="0">
              <a:buNone/>
            </a:pPr>
            <a:r>
              <a:rPr lang="en-US" dirty="0"/>
              <a:t>***Why is this world building? Because it’s exceedingly common in any world built in the known world, such as paranormal, urban fantasy, horror, and contemporary.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0592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8B14-E9B0-0E48-BC4C-0DB9DF7A87AE}"/>
              </a:ext>
            </a:extLst>
          </p:cNvPr>
          <p:cNvSpPr>
            <a:spLocks noGrp="1"/>
          </p:cNvSpPr>
          <p:nvPr>
            <p:ph type="title"/>
          </p:nvPr>
        </p:nvSpPr>
        <p:spPr/>
        <p:txBody>
          <a:bodyPr/>
          <a:lstStyle/>
          <a:p>
            <a:r>
              <a:rPr lang="en-US" dirty="0"/>
              <a:t>Stating the Obvious: Your readers aren’t dumb</a:t>
            </a:r>
          </a:p>
        </p:txBody>
      </p:sp>
      <p:sp>
        <p:nvSpPr>
          <p:cNvPr id="3" name="Content Placeholder 2">
            <a:extLst>
              <a:ext uri="{FF2B5EF4-FFF2-40B4-BE49-F238E27FC236}">
                <a16:creationId xmlns:a16="http://schemas.microsoft.com/office/drawing/2014/main" id="{AB90556D-CDCE-D54C-91A9-5F278397CC02}"/>
              </a:ext>
            </a:extLst>
          </p:cNvPr>
          <p:cNvSpPr>
            <a:spLocks noGrp="1"/>
          </p:cNvSpPr>
          <p:nvPr>
            <p:ph idx="1"/>
          </p:nvPr>
        </p:nvSpPr>
        <p:spPr>
          <a:xfrm>
            <a:off x="838200" y="1836135"/>
            <a:ext cx="10515600" cy="4351338"/>
          </a:xfrm>
        </p:spPr>
        <p:txBody>
          <a:bodyPr>
            <a:normAutofit/>
          </a:bodyPr>
          <a:lstStyle/>
          <a:p>
            <a:pPr marL="0" indent="0">
              <a:buNone/>
            </a:pPr>
            <a:r>
              <a:rPr lang="en-US" dirty="0"/>
              <a:t>The forest was full of trees and animals.</a:t>
            </a:r>
          </a:p>
          <a:p>
            <a:pPr marL="0" indent="0">
              <a:buNone/>
            </a:pPr>
            <a:r>
              <a:rPr lang="en-US" dirty="0"/>
              <a:t>The deer was brown.</a:t>
            </a:r>
          </a:p>
          <a:p>
            <a:pPr marL="0" indent="0">
              <a:buNone/>
            </a:pPr>
            <a:r>
              <a:rPr lang="en-US" dirty="0"/>
              <a:t>The stalks of spring grass were green.</a:t>
            </a:r>
          </a:p>
          <a:p>
            <a:pPr marL="0" indent="0">
              <a:buNone/>
            </a:pPr>
            <a:r>
              <a:rPr lang="en-US" dirty="0"/>
              <a:t>The mountains were tall.</a:t>
            </a:r>
          </a:p>
          <a:p>
            <a:pPr marL="0" indent="0">
              <a:buNone/>
            </a:pPr>
            <a:r>
              <a:rPr lang="en-US" dirty="0"/>
              <a:t>He turned the knob and opened the door.</a:t>
            </a:r>
          </a:p>
        </p:txBody>
      </p:sp>
    </p:spTree>
    <p:extLst>
      <p:ext uri="{BB962C8B-B14F-4D97-AF65-F5344CB8AC3E}">
        <p14:creationId xmlns:p14="http://schemas.microsoft.com/office/powerpoint/2010/main" val="91641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87CC-69C2-9949-8E86-590C004C4527}"/>
              </a:ext>
            </a:extLst>
          </p:cNvPr>
          <p:cNvSpPr>
            <a:spLocks noGrp="1"/>
          </p:cNvSpPr>
          <p:nvPr>
            <p:ph type="title"/>
          </p:nvPr>
        </p:nvSpPr>
        <p:spPr/>
        <p:txBody>
          <a:bodyPr/>
          <a:lstStyle/>
          <a:p>
            <a:r>
              <a:rPr lang="en-US" dirty="0"/>
              <a:t>Not the norm</a:t>
            </a:r>
          </a:p>
        </p:txBody>
      </p:sp>
      <p:sp>
        <p:nvSpPr>
          <p:cNvPr id="3" name="Content Placeholder 2">
            <a:extLst>
              <a:ext uri="{FF2B5EF4-FFF2-40B4-BE49-F238E27FC236}">
                <a16:creationId xmlns:a16="http://schemas.microsoft.com/office/drawing/2014/main" id="{0B328AB6-F458-664F-9D51-7F2DD6DFF70A}"/>
              </a:ext>
            </a:extLst>
          </p:cNvPr>
          <p:cNvSpPr>
            <a:spLocks noGrp="1"/>
          </p:cNvSpPr>
          <p:nvPr>
            <p:ph idx="1"/>
          </p:nvPr>
        </p:nvSpPr>
        <p:spPr/>
        <p:txBody>
          <a:bodyPr>
            <a:normAutofit/>
          </a:bodyPr>
          <a:lstStyle/>
          <a:p>
            <a:pPr marL="0" indent="0">
              <a:buNone/>
            </a:pPr>
            <a:r>
              <a:rPr lang="en-US" dirty="0"/>
              <a:t>The trees in the forest braided together, and the animals were stone monoliths.</a:t>
            </a:r>
          </a:p>
          <a:p>
            <a:pPr marL="0" indent="0">
              <a:buNone/>
            </a:pPr>
            <a:r>
              <a:rPr lang="en-US" dirty="0"/>
              <a:t>Black stripes broke apart the brown of the deer’s coat.</a:t>
            </a:r>
          </a:p>
          <a:p>
            <a:pPr marL="0" indent="0">
              <a:buNone/>
            </a:pPr>
            <a:r>
              <a:rPr lang="en-US" dirty="0"/>
              <a:t>The spring grass crawled from the field onto the road.</a:t>
            </a:r>
          </a:p>
          <a:p>
            <a:pPr marL="0" indent="0">
              <a:buNone/>
            </a:pPr>
            <a:r>
              <a:rPr lang="en-US" dirty="0"/>
              <a:t>The mountains cut pits into the ground.</a:t>
            </a:r>
          </a:p>
          <a:p>
            <a:pPr marL="0" indent="0">
              <a:buNone/>
            </a:pPr>
            <a:r>
              <a:rPr lang="en-US" dirty="0"/>
              <a:t>He entered a passcode, and the door panels slid into the wall.</a:t>
            </a:r>
          </a:p>
          <a:p>
            <a:pPr marL="0" indent="0">
              <a:buNone/>
            </a:pPr>
            <a:endParaRPr lang="en-US" dirty="0"/>
          </a:p>
          <a:p>
            <a:pPr marL="0" indent="0">
              <a:buNone/>
            </a:pPr>
            <a:r>
              <a:rPr lang="en-US" dirty="0"/>
              <a:t>Here, details let the reader know that something in this environment isn’t right or that a device works differently than normal.</a:t>
            </a:r>
          </a:p>
          <a:p>
            <a:pPr marL="0" indent="0">
              <a:buNone/>
            </a:pPr>
            <a:endParaRPr lang="en-US" dirty="0"/>
          </a:p>
        </p:txBody>
      </p:sp>
    </p:spTree>
    <p:extLst>
      <p:ext uri="{BB962C8B-B14F-4D97-AF65-F5344CB8AC3E}">
        <p14:creationId xmlns:p14="http://schemas.microsoft.com/office/powerpoint/2010/main" val="398105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9EA0-6A27-4543-A541-627A636E1B67}"/>
              </a:ext>
            </a:extLst>
          </p:cNvPr>
          <p:cNvSpPr>
            <a:spLocks noGrp="1"/>
          </p:cNvSpPr>
          <p:nvPr>
            <p:ph type="title"/>
          </p:nvPr>
        </p:nvSpPr>
        <p:spPr/>
        <p:txBody>
          <a:bodyPr/>
          <a:lstStyle/>
          <a:p>
            <a:r>
              <a:rPr lang="en-US" dirty="0"/>
              <a:t>What you get from this besides a headache…</a:t>
            </a:r>
          </a:p>
        </p:txBody>
      </p:sp>
      <p:sp>
        <p:nvSpPr>
          <p:cNvPr id="3" name="Content Placeholder 2">
            <a:extLst>
              <a:ext uri="{FF2B5EF4-FFF2-40B4-BE49-F238E27FC236}">
                <a16:creationId xmlns:a16="http://schemas.microsoft.com/office/drawing/2014/main" id="{61E9940C-A0CC-5644-A169-52BC80DF6B26}"/>
              </a:ext>
            </a:extLst>
          </p:cNvPr>
          <p:cNvSpPr>
            <a:spLocks noGrp="1"/>
          </p:cNvSpPr>
          <p:nvPr>
            <p:ph idx="1"/>
          </p:nvPr>
        </p:nvSpPr>
        <p:spPr/>
        <p:txBody>
          <a:bodyPr>
            <a:normAutofit lnSpcReduction="10000"/>
          </a:bodyPr>
          <a:lstStyle/>
          <a:p>
            <a:pPr marL="0" indent="0">
              <a:buNone/>
            </a:pPr>
            <a:r>
              <a:rPr lang="en-US" dirty="0"/>
              <a:t>Okay, I know it’s really hard to give up all these juicy details you’ve worked so hard to iron out in establishing your world in your head.</a:t>
            </a:r>
          </a:p>
          <a:p>
            <a:pPr marL="0" indent="0">
              <a:buNone/>
            </a:pPr>
            <a:r>
              <a:rPr lang="en-US" dirty="0"/>
              <a:t>However, I want you to keep this in mind: By not concreting every detail in your story through long bouts of exposition and prologue and only use the details you need in the moment, you allow yourself wiggle room to change or add to your world without contradicting yourself or with a plausible explanation as to why you are contradicting yourself.</a:t>
            </a:r>
          </a:p>
          <a:p>
            <a:pPr marL="0" indent="0">
              <a:buNone/>
            </a:pPr>
            <a:r>
              <a:rPr lang="en-US" dirty="0"/>
              <a:t>This is very helpful if you plan on writing a series of books because it keeps the doors open to introducing new facets of your story later on.</a:t>
            </a:r>
          </a:p>
          <a:p>
            <a:pPr marL="0" indent="0">
              <a:buNone/>
            </a:pPr>
            <a:r>
              <a:rPr lang="en-US" dirty="0"/>
              <a:t>Most importantly readers keep reading and your story hits fast and hard.</a:t>
            </a:r>
          </a:p>
        </p:txBody>
      </p:sp>
    </p:spTree>
    <p:extLst>
      <p:ext uri="{BB962C8B-B14F-4D97-AF65-F5344CB8AC3E}">
        <p14:creationId xmlns:p14="http://schemas.microsoft.com/office/powerpoint/2010/main" val="1530265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4AF-2B18-AF4A-88C6-873DAC061B74}"/>
              </a:ext>
            </a:extLst>
          </p:cNvPr>
          <p:cNvSpPr>
            <a:spLocks noGrp="1"/>
          </p:cNvSpPr>
          <p:nvPr>
            <p:ph type="title"/>
          </p:nvPr>
        </p:nvSpPr>
        <p:spPr/>
        <p:txBody>
          <a:bodyPr/>
          <a:lstStyle/>
          <a:p>
            <a:r>
              <a:rPr lang="en-US" dirty="0"/>
              <a:t>But my </a:t>
            </a:r>
            <a:r>
              <a:rPr lang="en-US" dirty="0" err="1"/>
              <a:t>reeeeesearch</a:t>
            </a:r>
            <a:r>
              <a:rPr lang="en-US" dirty="0"/>
              <a:t>…..</a:t>
            </a:r>
          </a:p>
        </p:txBody>
      </p:sp>
      <p:sp>
        <p:nvSpPr>
          <p:cNvPr id="3" name="Content Placeholder 2">
            <a:extLst>
              <a:ext uri="{FF2B5EF4-FFF2-40B4-BE49-F238E27FC236}">
                <a16:creationId xmlns:a16="http://schemas.microsoft.com/office/drawing/2014/main" id="{4513DC4F-AAF9-CD40-A7E6-30239BB14A5B}"/>
              </a:ext>
            </a:extLst>
          </p:cNvPr>
          <p:cNvSpPr>
            <a:spLocks noGrp="1"/>
          </p:cNvSpPr>
          <p:nvPr>
            <p:ph idx="1"/>
          </p:nvPr>
        </p:nvSpPr>
        <p:spPr/>
        <p:txBody>
          <a:bodyPr/>
          <a:lstStyle/>
          <a:p>
            <a:pPr marL="0" indent="0">
              <a:buNone/>
            </a:pPr>
            <a:r>
              <a:rPr lang="en-US" dirty="0"/>
              <a:t>No one wants to give up hours of research or the painstaking construction you’ve created about the history, culture, geography, civilizations, daily lives of the people, etc. in your world.</a:t>
            </a:r>
          </a:p>
          <a:p>
            <a:pPr marL="0" indent="0">
              <a:buNone/>
            </a:pPr>
            <a:r>
              <a:rPr lang="en-US" dirty="0"/>
              <a:t>So just in case you are married to your details, I propose this option, a behind the scenes on the lore of your world, either added to the end of the book, expanded on in a second book dedicated to the world you’ve built, or put it on your website or even </a:t>
            </a:r>
            <a:r>
              <a:rPr lang="en-US" dirty="0" err="1"/>
              <a:t>Patreon</a:t>
            </a:r>
            <a:r>
              <a:rPr lang="en-US" dirty="0"/>
              <a:t>.</a:t>
            </a:r>
          </a:p>
        </p:txBody>
      </p:sp>
    </p:spTree>
    <p:extLst>
      <p:ext uri="{BB962C8B-B14F-4D97-AF65-F5344CB8AC3E}">
        <p14:creationId xmlns:p14="http://schemas.microsoft.com/office/powerpoint/2010/main" val="30436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EB29-6C3B-004B-8AEA-8116D6BED8DF}"/>
              </a:ext>
            </a:extLst>
          </p:cNvPr>
          <p:cNvSpPr>
            <a:spLocks noGrp="1"/>
          </p:cNvSpPr>
          <p:nvPr>
            <p:ph type="title"/>
          </p:nvPr>
        </p:nvSpPr>
        <p:spPr/>
        <p:txBody>
          <a:bodyPr/>
          <a:lstStyle/>
          <a:p>
            <a:r>
              <a:rPr lang="en-US" dirty="0"/>
              <a:t>Hard and Fast Rules</a:t>
            </a:r>
          </a:p>
        </p:txBody>
      </p:sp>
      <p:sp>
        <p:nvSpPr>
          <p:cNvPr id="3" name="Content Placeholder 2">
            <a:extLst>
              <a:ext uri="{FF2B5EF4-FFF2-40B4-BE49-F238E27FC236}">
                <a16:creationId xmlns:a16="http://schemas.microsoft.com/office/drawing/2014/main" id="{194BE334-9D03-434C-8446-EB7B90890CC1}"/>
              </a:ext>
            </a:extLst>
          </p:cNvPr>
          <p:cNvSpPr>
            <a:spLocks noGrp="1"/>
          </p:cNvSpPr>
          <p:nvPr>
            <p:ph idx="1"/>
          </p:nvPr>
        </p:nvSpPr>
        <p:spPr/>
        <p:txBody>
          <a:bodyPr/>
          <a:lstStyle/>
          <a:p>
            <a:pPr marL="0" indent="0">
              <a:buNone/>
            </a:pPr>
            <a:r>
              <a:rPr lang="en-US" dirty="0"/>
              <a:t>Simply put, there are none.</a:t>
            </a:r>
          </a:p>
          <a:p>
            <a:pPr marL="0" indent="0">
              <a:buNone/>
            </a:pPr>
            <a:r>
              <a:rPr lang="en-US" dirty="0"/>
              <a:t>There will be times you are absolutely better off using an info dump, but personally, I try to keep them few and far between to prevent the story from dragging. Also, keeping them short by weeding out unnecessary details that don’t change the context or the reader can fill in.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129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9772-23BB-F342-AE88-127997F0BA3E}"/>
              </a:ext>
            </a:extLst>
          </p:cNvPr>
          <p:cNvSpPr>
            <a:spLocks noGrp="1"/>
          </p:cNvSpPr>
          <p:nvPr>
            <p:ph type="title"/>
          </p:nvPr>
        </p:nvSpPr>
        <p:spPr/>
        <p:txBody>
          <a:bodyPr/>
          <a:lstStyle/>
          <a:p>
            <a:r>
              <a:rPr lang="en-US" dirty="0"/>
              <a:t>The Price to Pay</a:t>
            </a:r>
          </a:p>
        </p:txBody>
      </p:sp>
      <p:sp>
        <p:nvSpPr>
          <p:cNvPr id="3" name="Content Placeholder 2">
            <a:extLst>
              <a:ext uri="{FF2B5EF4-FFF2-40B4-BE49-F238E27FC236}">
                <a16:creationId xmlns:a16="http://schemas.microsoft.com/office/drawing/2014/main" id="{A28430D8-2ECD-4C4D-9D68-B4079C38BBDA}"/>
              </a:ext>
            </a:extLst>
          </p:cNvPr>
          <p:cNvSpPr>
            <a:spLocks noGrp="1"/>
          </p:cNvSpPr>
          <p:nvPr>
            <p:ph idx="1"/>
          </p:nvPr>
        </p:nvSpPr>
        <p:spPr/>
        <p:txBody>
          <a:bodyPr/>
          <a:lstStyle/>
          <a:p>
            <a:pPr marL="0" indent="0">
              <a:buNone/>
            </a:pPr>
            <a:r>
              <a:rPr lang="en-US" dirty="0"/>
              <a:t>Time and sanity are the currency you give to implement this technique.</a:t>
            </a:r>
          </a:p>
          <a:p>
            <a:pPr marL="0" indent="0">
              <a:buNone/>
            </a:pPr>
            <a:r>
              <a:rPr lang="en-US" dirty="0"/>
              <a:t>It will not be easy or quick. And I suggest not worrying about it until the MS is done. After you’ve got everything written out, go back and begin pruning it in the style of Edward Scissor Hands. </a:t>
            </a:r>
          </a:p>
          <a:p>
            <a:pPr marL="0" indent="0">
              <a:buNone/>
            </a:pPr>
            <a:r>
              <a:rPr lang="en-US" dirty="0"/>
              <a:t>Don’t throw it away, though. Put it on a secondary document to keep for later or move somewhere else to be a better fit (even a second or third book). </a:t>
            </a:r>
          </a:p>
          <a:p>
            <a:pPr marL="0" indent="0">
              <a:buNone/>
            </a:pPr>
            <a:r>
              <a:rPr lang="en-US" dirty="0"/>
              <a:t>The first, second, and third time you do this, you will probably need a box of Kleenex to cry into. However, it will get easier, and in time become second nature. </a:t>
            </a:r>
          </a:p>
          <a:p>
            <a:pPr marL="0" indent="0">
              <a:buNone/>
            </a:pPr>
            <a:endParaRPr lang="en-US" dirty="0"/>
          </a:p>
        </p:txBody>
      </p:sp>
    </p:spTree>
    <p:extLst>
      <p:ext uri="{BB962C8B-B14F-4D97-AF65-F5344CB8AC3E}">
        <p14:creationId xmlns:p14="http://schemas.microsoft.com/office/powerpoint/2010/main" val="1785603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E5AA-8754-A346-B0C7-7DC0CCC828A9}"/>
              </a:ext>
            </a:extLst>
          </p:cNvPr>
          <p:cNvSpPr>
            <a:spLocks noGrp="1"/>
          </p:cNvSpPr>
          <p:nvPr>
            <p:ph type="title"/>
          </p:nvPr>
        </p:nvSpPr>
        <p:spPr/>
        <p:txBody>
          <a:bodyPr/>
          <a:lstStyle/>
          <a:p>
            <a:r>
              <a:rPr lang="en-US" dirty="0"/>
              <a:t>Feel Free to Visit</a:t>
            </a:r>
          </a:p>
        </p:txBody>
      </p:sp>
      <p:sp>
        <p:nvSpPr>
          <p:cNvPr id="3" name="Content Placeholder 2">
            <a:extLst>
              <a:ext uri="{FF2B5EF4-FFF2-40B4-BE49-F238E27FC236}">
                <a16:creationId xmlns:a16="http://schemas.microsoft.com/office/drawing/2014/main" id="{9CFBA760-EF9A-CD45-87AD-EBFF605B64D1}"/>
              </a:ext>
            </a:extLst>
          </p:cNvPr>
          <p:cNvSpPr>
            <a:spLocks noGrp="1"/>
          </p:cNvSpPr>
          <p:nvPr>
            <p:ph idx="1"/>
          </p:nvPr>
        </p:nvSpPr>
        <p:spPr>
          <a:xfrm>
            <a:off x="838200" y="1825625"/>
            <a:ext cx="10515600" cy="4745296"/>
          </a:xfrm>
        </p:spPr>
        <p:txBody>
          <a:bodyPr/>
          <a:lstStyle/>
          <a:p>
            <a:pPr marL="0" indent="0">
              <a:buNone/>
            </a:pPr>
            <a:r>
              <a:rPr lang="en-US" sz="2000" dirty="0"/>
              <a:t>You can find up to date information and links to my shenanigans on my website at </a:t>
            </a:r>
            <a:r>
              <a:rPr lang="en-US" sz="2000" dirty="0">
                <a:hlinkClick r:id="rId2"/>
              </a:rPr>
              <a:t>www.AdrienneWilder.com</a:t>
            </a:r>
            <a:endParaRPr lang="en-US" sz="2000" dirty="0"/>
          </a:p>
          <a:p>
            <a:pPr marL="0" indent="0">
              <a:buNone/>
            </a:pPr>
            <a:r>
              <a:rPr lang="en-US" sz="2000" dirty="0"/>
              <a:t>Also, please follow me on Instagram @</a:t>
            </a:r>
            <a:r>
              <a:rPr lang="en-US" sz="2000" dirty="0" err="1"/>
              <a:t>AuthorAdrienneWilder</a:t>
            </a:r>
            <a:r>
              <a:rPr lang="en-US" sz="2000" dirty="0"/>
              <a:t> or Twitter @</a:t>
            </a:r>
            <a:r>
              <a:rPr lang="en-US" sz="2000" dirty="0" err="1"/>
              <a:t>Adrienne_Wilder</a:t>
            </a:r>
            <a:r>
              <a:rPr lang="en-US" sz="2000" dirty="0"/>
              <a:t> or contact me with any questions.</a:t>
            </a:r>
          </a:p>
          <a:p>
            <a:pPr marL="0" indent="0">
              <a:buNone/>
            </a:pPr>
            <a:r>
              <a:rPr lang="en-US" sz="2000" dirty="0"/>
              <a:t>If you would like a PDF of this transcript, let me know, and I’ll be glad to mail you a copy Email: </a:t>
            </a:r>
            <a:r>
              <a:rPr lang="en-US" sz="2000" dirty="0">
                <a:hlinkClick r:id="rId3"/>
              </a:rPr>
              <a:t>Fourpaws@Windstream.net</a:t>
            </a:r>
            <a:endParaRPr lang="en-US" sz="2000" dirty="0"/>
          </a:p>
          <a:p>
            <a:pPr marL="0" indent="0">
              <a:buNone/>
            </a:pPr>
            <a:r>
              <a:rPr lang="en-US" sz="2000" dirty="0"/>
              <a:t>All 30+ of my books are available on Amazon for purchase or read for free through Kindle Unlimited.</a:t>
            </a:r>
          </a:p>
          <a:p>
            <a:pPr marL="0" indent="0">
              <a:buNone/>
            </a:pPr>
            <a:endParaRPr lang="en-US" dirty="0"/>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C5707C4C-3AB1-5F47-A9F6-8CF8B44B9DEF}"/>
              </a:ext>
            </a:extLst>
          </p:cNvPr>
          <p:cNvPicPr>
            <a:picLocks noChangeAspect="1"/>
          </p:cNvPicPr>
          <p:nvPr/>
        </p:nvPicPr>
        <p:blipFill>
          <a:blip r:embed="rId4"/>
          <a:stretch>
            <a:fillRect/>
          </a:stretch>
        </p:blipFill>
        <p:spPr>
          <a:xfrm>
            <a:off x="838200" y="4478860"/>
            <a:ext cx="1339850" cy="2014015"/>
          </a:xfrm>
          <a:prstGeom prst="rect">
            <a:avLst/>
          </a:prstGeom>
        </p:spPr>
      </p:pic>
      <p:pic>
        <p:nvPicPr>
          <p:cNvPr id="7" name="Picture 6" descr="Text, whiteboard&#10;&#10;Description automatically generated">
            <a:extLst>
              <a:ext uri="{FF2B5EF4-FFF2-40B4-BE49-F238E27FC236}">
                <a16:creationId xmlns:a16="http://schemas.microsoft.com/office/drawing/2014/main" id="{E6B0C566-BBCE-714F-856B-9B944CD0E6BE}"/>
              </a:ext>
            </a:extLst>
          </p:cNvPr>
          <p:cNvPicPr>
            <a:picLocks noChangeAspect="1"/>
          </p:cNvPicPr>
          <p:nvPr/>
        </p:nvPicPr>
        <p:blipFill>
          <a:blip r:embed="rId5"/>
          <a:stretch>
            <a:fillRect/>
          </a:stretch>
        </p:blipFill>
        <p:spPr>
          <a:xfrm>
            <a:off x="2372897" y="4478858"/>
            <a:ext cx="1342676" cy="201401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B8547A-5B86-F44E-BFFD-EC3907573F7F}"/>
              </a:ext>
            </a:extLst>
          </p:cNvPr>
          <p:cNvPicPr>
            <a:picLocks noChangeAspect="1"/>
          </p:cNvPicPr>
          <p:nvPr/>
        </p:nvPicPr>
        <p:blipFill>
          <a:blip r:embed="rId6"/>
          <a:stretch>
            <a:fillRect/>
          </a:stretch>
        </p:blipFill>
        <p:spPr>
          <a:xfrm>
            <a:off x="3882475" y="4483098"/>
            <a:ext cx="1339850" cy="2009775"/>
          </a:xfrm>
          <a:prstGeom prst="rect">
            <a:avLst/>
          </a:prstGeom>
        </p:spPr>
      </p:pic>
      <p:pic>
        <p:nvPicPr>
          <p:cNvPr id="11" name="Picture 10" descr="Text&#10;&#10;Description automatically generated">
            <a:extLst>
              <a:ext uri="{FF2B5EF4-FFF2-40B4-BE49-F238E27FC236}">
                <a16:creationId xmlns:a16="http://schemas.microsoft.com/office/drawing/2014/main" id="{B818DBCE-B11E-654F-85BB-852022E8B828}"/>
              </a:ext>
            </a:extLst>
          </p:cNvPr>
          <p:cNvPicPr>
            <a:picLocks noChangeAspect="1"/>
          </p:cNvPicPr>
          <p:nvPr/>
        </p:nvPicPr>
        <p:blipFill>
          <a:blip r:embed="rId7"/>
          <a:stretch>
            <a:fillRect/>
          </a:stretch>
        </p:blipFill>
        <p:spPr>
          <a:xfrm>
            <a:off x="5396502" y="4478858"/>
            <a:ext cx="1258759" cy="2014015"/>
          </a:xfrm>
          <a:prstGeom prst="rect">
            <a:avLst/>
          </a:prstGeom>
        </p:spPr>
      </p:pic>
      <p:pic>
        <p:nvPicPr>
          <p:cNvPr id="13" name="Picture 12" descr="Text&#10;&#10;Description automatically generated">
            <a:extLst>
              <a:ext uri="{FF2B5EF4-FFF2-40B4-BE49-F238E27FC236}">
                <a16:creationId xmlns:a16="http://schemas.microsoft.com/office/drawing/2014/main" id="{D24A6593-B10F-7B4C-B05D-137B6AE8FA07}"/>
              </a:ext>
            </a:extLst>
          </p:cNvPr>
          <p:cNvPicPr>
            <a:picLocks noChangeAspect="1"/>
          </p:cNvPicPr>
          <p:nvPr/>
        </p:nvPicPr>
        <p:blipFill>
          <a:blip r:embed="rId8"/>
          <a:stretch>
            <a:fillRect/>
          </a:stretch>
        </p:blipFill>
        <p:spPr>
          <a:xfrm>
            <a:off x="6825626" y="4478858"/>
            <a:ext cx="1341335" cy="2014016"/>
          </a:xfrm>
          <a:prstGeom prst="rect">
            <a:avLst/>
          </a:prstGeom>
        </p:spPr>
      </p:pic>
      <p:pic>
        <p:nvPicPr>
          <p:cNvPr id="15" name="Picture 14" descr="Text&#10;&#10;Description automatically generated">
            <a:extLst>
              <a:ext uri="{FF2B5EF4-FFF2-40B4-BE49-F238E27FC236}">
                <a16:creationId xmlns:a16="http://schemas.microsoft.com/office/drawing/2014/main" id="{F418C37F-EBA9-8948-9798-93232C5DB7B0}"/>
              </a:ext>
            </a:extLst>
          </p:cNvPr>
          <p:cNvPicPr>
            <a:picLocks noChangeAspect="1"/>
          </p:cNvPicPr>
          <p:nvPr/>
        </p:nvPicPr>
        <p:blipFill>
          <a:blip r:embed="rId9"/>
          <a:stretch>
            <a:fillRect/>
          </a:stretch>
        </p:blipFill>
        <p:spPr>
          <a:xfrm>
            <a:off x="8358201" y="4476843"/>
            <a:ext cx="1342676" cy="2016030"/>
          </a:xfrm>
          <a:prstGeom prst="rect">
            <a:avLst/>
          </a:prstGeom>
        </p:spPr>
      </p:pic>
      <p:pic>
        <p:nvPicPr>
          <p:cNvPr id="17" name="Picture 16" descr="A close-up of a packet&#10;&#10;Description automatically generated with low confidence">
            <a:extLst>
              <a:ext uri="{FF2B5EF4-FFF2-40B4-BE49-F238E27FC236}">
                <a16:creationId xmlns:a16="http://schemas.microsoft.com/office/drawing/2014/main" id="{9A8E5DF5-5F20-B349-8B4A-76E0E25DB3C2}"/>
              </a:ext>
            </a:extLst>
          </p:cNvPr>
          <p:cNvPicPr>
            <a:picLocks noChangeAspect="1"/>
          </p:cNvPicPr>
          <p:nvPr/>
        </p:nvPicPr>
        <p:blipFill>
          <a:blip r:embed="rId10"/>
          <a:stretch>
            <a:fillRect/>
          </a:stretch>
        </p:blipFill>
        <p:spPr>
          <a:xfrm>
            <a:off x="9869901" y="4476843"/>
            <a:ext cx="1344020" cy="2016030"/>
          </a:xfrm>
          <a:prstGeom prst="rect">
            <a:avLst/>
          </a:prstGeom>
        </p:spPr>
      </p:pic>
    </p:spTree>
    <p:extLst>
      <p:ext uri="{BB962C8B-B14F-4D97-AF65-F5344CB8AC3E}">
        <p14:creationId xmlns:p14="http://schemas.microsoft.com/office/powerpoint/2010/main" val="3560991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6C8C-03BD-0043-9EF0-806365F79318}"/>
              </a:ext>
            </a:extLst>
          </p:cNvPr>
          <p:cNvSpPr>
            <a:spLocks noGrp="1"/>
          </p:cNvSpPr>
          <p:nvPr>
            <p:ph type="title"/>
          </p:nvPr>
        </p:nvSpPr>
        <p:spPr/>
        <p:txBody>
          <a:bodyPr/>
          <a:lstStyle/>
          <a:p>
            <a:r>
              <a:rPr lang="en-US" dirty="0"/>
              <a:t>Special Thanks</a:t>
            </a:r>
          </a:p>
        </p:txBody>
      </p:sp>
      <p:sp>
        <p:nvSpPr>
          <p:cNvPr id="3" name="Content Placeholder 2">
            <a:extLst>
              <a:ext uri="{FF2B5EF4-FFF2-40B4-BE49-F238E27FC236}">
                <a16:creationId xmlns:a16="http://schemas.microsoft.com/office/drawing/2014/main" id="{AEB10DC7-0354-1C4E-8EBA-84ECBDDB7872}"/>
              </a:ext>
            </a:extLst>
          </p:cNvPr>
          <p:cNvSpPr>
            <a:spLocks noGrp="1"/>
          </p:cNvSpPr>
          <p:nvPr>
            <p:ph idx="1"/>
          </p:nvPr>
        </p:nvSpPr>
        <p:spPr/>
        <p:txBody>
          <a:bodyPr>
            <a:normAutofit lnSpcReduction="10000"/>
          </a:bodyPr>
          <a:lstStyle/>
          <a:p>
            <a:pPr marL="0" indent="0">
              <a:buNone/>
            </a:pPr>
            <a:r>
              <a:rPr lang="en-US" dirty="0"/>
              <a:t>Sharon Stogner: Editor and all around PA and friend. Please visit her review website that covers everything from graphic novels, books, movies, of ALL genre. Her Instagram is @</a:t>
            </a:r>
            <a:r>
              <a:rPr lang="en-US" dirty="0" err="1"/>
              <a:t>SharonStogner</a:t>
            </a:r>
            <a:r>
              <a:rPr lang="en-US" dirty="0"/>
              <a:t> and her Twitter is @SStogner1</a:t>
            </a:r>
          </a:p>
          <a:p>
            <a:pPr marL="0" indent="0">
              <a:buNone/>
            </a:pPr>
            <a:endParaRPr lang="en-US" dirty="0"/>
          </a:p>
          <a:p>
            <a:pPr marL="0" indent="0">
              <a:buNone/>
            </a:pPr>
            <a:r>
              <a:rPr lang="en-US" dirty="0"/>
              <a:t>Odile </a:t>
            </a:r>
            <a:r>
              <a:rPr lang="en-US" dirty="0" err="1"/>
              <a:t>Lavdor</a:t>
            </a:r>
            <a:r>
              <a:rPr lang="en-US" dirty="0"/>
              <a:t>: Art friend and caterer to my pity parties (serves wonderful croissants with cheese). She does AMAZING M/M art </a:t>
            </a:r>
            <a:r>
              <a:rPr lang="en-US"/>
              <a:t>and posts </a:t>
            </a:r>
            <a:r>
              <a:rPr lang="en-US" dirty="0"/>
              <a:t>it on IG @</a:t>
            </a:r>
            <a:r>
              <a:rPr lang="en-US" dirty="0" err="1"/>
              <a:t>Odile.Lavdor</a:t>
            </a:r>
            <a:r>
              <a:rPr lang="en-US" dirty="0"/>
              <a:t> @Broaden the </a:t>
            </a:r>
            <a:r>
              <a:rPr lang="en-US" dirty="0" err="1"/>
              <a:t>Perview</a:t>
            </a:r>
            <a:r>
              <a:rPr lang="en-US" dirty="0"/>
              <a:t> . One is SFW the other isn’t (at least to IG’s rules). She’s also on Twitter @</a:t>
            </a:r>
            <a:r>
              <a:rPr lang="en-US" dirty="0" err="1"/>
              <a:t>BroadenPerview</a:t>
            </a:r>
            <a:r>
              <a:rPr lang="en-US" dirty="0"/>
              <a:t> and @</a:t>
            </a:r>
            <a:r>
              <a:rPr lang="en-US" dirty="0" err="1"/>
              <a:t>Odiledraws</a:t>
            </a:r>
            <a:r>
              <a:rPr lang="en-US" dirty="0"/>
              <a:t> .</a:t>
            </a:r>
          </a:p>
          <a:p>
            <a:pPr marL="0" indent="0">
              <a:buNone/>
            </a:pPr>
            <a:r>
              <a:rPr lang="en-US" dirty="0"/>
              <a:t>I hope you will consider following both of these wonderful people.</a:t>
            </a:r>
          </a:p>
          <a:p>
            <a:pPr marL="0" indent="0">
              <a:buNone/>
            </a:pPr>
            <a:endParaRPr lang="en-US" dirty="0"/>
          </a:p>
        </p:txBody>
      </p:sp>
    </p:spTree>
    <p:extLst>
      <p:ext uri="{BB962C8B-B14F-4D97-AF65-F5344CB8AC3E}">
        <p14:creationId xmlns:p14="http://schemas.microsoft.com/office/powerpoint/2010/main" val="114982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4257-5393-BA47-A5F6-A1A7AD4D2DE8}"/>
              </a:ext>
            </a:extLst>
          </p:cNvPr>
          <p:cNvSpPr>
            <a:spLocks noGrp="1"/>
          </p:cNvSpPr>
          <p:nvPr>
            <p:ph type="title"/>
          </p:nvPr>
        </p:nvSpPr>
        <p:spPr/>
        <p:txBody>
          <a:bodyPr/>
          <a:lstStyle/>
          <a:p>
            <a:r>
              <a:rPr lang="en-US" dirty="0"/>
              <a:t>The point of all this?</a:t>
            </a:r>
          </a:p>
        </p:txBody>
      </p:sp>
      <p:sp>
        <p:nvSpPr>
          <p:cNvPr id="3" name="Content Placeholder 2">
            <a:extLst>
              <a:ext uri="{FF2B5EF4-FFF2-40B4-BE49-F238E27FC236}">
                <a16:creationId xmlns:a16="http://schemas.microsoft.com/office/drawing/2014/main" id="{A98F9861-E0C1-E14A-809B-AFFA8A5E094C}"/>
              </a:ext>
            </a:extLst>
          </p:cNvPr>
          <p:cNvSpPr>
            <a:spLocks noGrp="1"/>
          </p:cNvSpPr>
          <p:nvPr>
            <p:ph idx="1"/>
          </p:nvPr>
        </p:nvSpPr>
        <p:spPr/>
        <p:txBody>
          <a:bodyPr>
            <a:normAutofit fontScale="85000" lnSpcReduction="10000"/>
          </a:bodyPr>
          <a:lstStyle/>
          <a:p>
            <a:r>
              <a:rPr lang="en-US" dirty="0"/>
              <a:t>To give you the tools to build a world readers can navigate without becoming overwhelmed with information and forget what they need to know before they get there.</a:t>
            </a:r>
          </a:p>
          <a:p>
            <a:r>
              <a:rPr lang="en-US" dirty="0"/>
              <a:t>To give you the tools to create a story that moves fast so readers don’t get bored.</a:t>
            </a:r>
          </a:p>
          <a:p>
            <a:r>
              <a:rPr lang="en-US" dirty="0"/>
              <a:t>To help give you the tools to keep you, as the writer, from burdening yourself with unnecessary baggage, you will have to manage to keep continuity.</a:t>
            </a:r>
          </a:p>
          <a:p>
            <a:r>
              <a:rPr lang="en-US" dirty="0"/>
              <a:t>Most importantly, these are just my opinions as a writer/reader.  What I offer here today are methods. There is no right or wrong choice. There is no right or wrong way to write. There are only techniques to be shared, and I am sharing my technique with you. Always remember your story is yours to tell, not mine or anyone else’s. Never ever forget that. And never let anyone tell you otherwise.</a:t>
            </a:r>
          </a:p>
        </p:txBody>
      </p:sp>
    </p:spTree>
    <p:extLst>
      <p:ext uri="{BB962C8B-B14F-4D97-AF65-F5344CB8AC3E}">
        <p14:creationId xmlns:p14="http://schemas.microsoft.com/office/powerpoint/2010/main" val="40470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E364-6D8B-E04B-8B70-CB7841BB662F}"/>
              </a:ext>
            </a:extLst>
          </p:cNvPr>
          <p:cNvSpPr>
            <a:spLocks noGrp="1"/>
          </p:cNvSpPr>
          <p:nvPr>
            <p:ph type="title"/>
          </p:nvPr>
        </p:nvSpPr>
        <p:spPr/>
        <p:txBody>
          <a:bodyPr/>
          <a:lstStyle/>
          <a:p>
            <a:r>
              <a:rPr lang="en-US" dirty="0"/>
              <a:t>World Building (not Minecraft)</a:t>
            </a:r>
          </a:p>
        </p:txBody>
      </p:sp>
      <p:sp>
        <p:nvSpPr>
          <p:cNvPr id="3" name="Content Placeholder 2">
            <a:extLst>
              <a:ext uri="{FF2B5EF4-FFF2-40B4-BE49-F238E27FC236}">
                <a16:creationId xmlns:a16="http://schemas.microsoft.com/office/drawing/2014/main" id="{4872A45D-2A57-C242-918A-1111B1D4BD85}"/>
              </a:ext>
            </a:extLst>
          </p:cNvPr>
          <p:cNvSpPr>
            <a:spLocks noGrp="1"/>
          </p:cNvSpPr>
          <p:nvPr>
            <p:ph idx="1"/>
          </p:nvPr>
        </p:nvSpPr>
        <p:spPr/>
        <p:txBody>
          <a:bodyPr>
            <a:normAutofit fontScale="85000" lnSpcReduction="20000"/>
          </a:bodyPr>
          <a:lstStyle/>
          <a:p>
            <a:r>
              <a:rPr lang="en-US" dirty="0"/>
              <a:t>What is world building? (It’s all in the name, world BUILDING not world Dumping)</a:t>
            </a:r>
          </a:p>
          <a:p>
            <a:pPr lvl="1"/>
            <a:r>
              <a:rPr lang="en-US" dirty="0"/>
              <a:t>Crafting the environment where your characters exist so that the reader is oriented. It is the foundation for your story and the pillars that hold it up</a:t>
            </a:r>
          </a:p>
          <a:p>
            <a:pPr lvl="1"/>
            <a:r>
              <a:rPr lang="en-US" dirty="0"/>
              <a:t>Two main types of environment: Tangible and Nontangible</a:t>
            </a:r>
          </a:p>
          <a:p>
            <a:r>
              <a:rPr lang="en-US" dirty="0"/>
              <a:t>Environment: Tangible</a:t>
            </a:r>
          </a:p>
          <a:p>
            <a:pPr lvl="1"/>
            <a:r>
              <a:rPr lang="en-US" dirty="0"/>
              <a:t>Macro—the physical aspects of the world as a whole. (Mountains, continents, solar system, star system, climate, etc. The BIG things that affect the little things)</a:t>
            </a:r>
          </a:p>
          <a:p>
            <a:pPr lvl="1"/>
            <a:r>
              <a:rPr lang="en-US" dirty="0"/>
              <a:t>Micro—the immediate space or location</a:t>
            </a:r>
          </a:p>
          <a:p>
            <a:r>
              <a:rPr lang="en-US" dirty="0"/>
              <a:t>Environment: Nontangible</a:t>
            </a:r>
          </a:p>
          <a:p>
            <a:pPr lvl="1"/>
            <a:r>
              <a:rPr lang="en-US" dirty="0"/>
              <a:t>Social (Caste systems, nobles peasants, etc.)</a:t>
            </a:r>
          </a:p>
          <a:p>
            <a:pPr lvl="1"/>
            <a:r>
              <a:rPr lang="en-US" dirty="0"/>
              <a:t>Religious (The gods/goddesses, religious beliefs, rituals)</a:t>
            </a:r>
          </a:p>
          <a:p>
            <a:pPr lvl="1"/>
            <a:r>
              <a:rPr lang="en-US" dirty="0"/>
              <a:t>Political (The government at any level)</a:t>
            </a:r>
          </a:p>
          <a:p>
            <a:pPr lvl="1"/>
            <a:r>
              <a:rPr lang="en-US" dirty="0"/>
              <a:t>Cultural (How people live. Not just their towns, but is there magic, how it works, other races they exist with and so on)</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80385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9831-1789-434E-A849-A6F2595A448C}"/>
              </a:ext>
            </a:extLst>
          </p:cNvPr>
          <p:cNvSpPr>
            <a:spLocks noGrp="1"/>
          </p:cNvSpPr>
          <p:nvPr>
            <p:ph type="title"/>
          </p:nvPr>
        </p:nvSpPr>
        <p:spPr/>
        <p:txBody>
          <a:bodyPr/>
          <a:lstStyle/>
          <a:p>
            <a:r>
              <a:rPr lang="en-US" dirty="0"/>
              <a:t>Common Dumping Grounds</a:t>
            </a:r>
          </a:p>
        </p:txBody>
      </p:sp>
      <p:sp>
        <p:nvSpPr>
          <p:cNvPr id="3" name="Content Placeholder 2">
            <a:extLst>
              <a:ext uri="{FF2B5EF4-FFF2-40B4-BE49-F238E27FC236}">
                <a16:creationId xmlns:a16="http://schemas.microsoft.com/office/drawing/2014/main" id="{20EB4559-EA67-B44A-84C9-D303A6175B22}"/>
              </a:ext>
            </a:extLst>
          </p:cNvPr>
          <p:cNvSpPr>
            <a:spLocks noGrp="1"/>
          </p:cNvSpPr>
          <p:nvPr>
            <p:ph idx="1"/>
          </p:nvPr>
        </p:nvSpPr>
        <p:spPr/>
        <p:txBody>
          <a:bodyPr/>
          <a:lstStyle/>
          <a:p>
            <a:r>
              <a:rPr lang="en-US" dirty="0"/>
              <a:t>Prologues—</a:t>
            </a:r>
          </a:p>
          <a:p>
            <a:r>
              <a:rPr lang="en-US" dirty="0"/>
              <a:t>Beginnings, Chapter changes, time changes—environment (micro and macro)</a:t>
            </a:r>
          </a:p>
          <a:p>
            <a:r>
              <a:rPr lang="en-US" dirty="0"/>
              <a:t>Character introductions–</a:t>
            </a:r>
          </a:p>
          <a:p>
            <a:r>
              <a:rPr lang="en-US" dirty="0"/>
              <a:t>Dialog—</a:t>
            </a:r>
          </a:p>
        </p:txBody>
      </p:sp>
    </p:spTree>
    <p:extLst>
      <p:ext uri="{BB962C8B-B14F-4D97-AF65-F5344CB8AC3E}">
        <p14:creationId xmlns:p14="http://schemas.microsoft.com/office/powerpoint/2010/main" val="72680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B1DF-6FB1-BD46-9742-A818F07275D6}"/>
              </a:ext>
            </a:extLst>
          </p:cNvPr>
          <p:cNvSpPr>
            <a:spLocks noGrp="1"/>
          </p:cNvSpPr>
          <p:nvPr>
            <p:ph type="title"/>
          </p:nvPr>
        </p:nvSpPr>
        <p:spPr/>
        <p:txBody>
          <a:bodyPr/>
          <a:lstStyle/>
          <a:p>
            <a:r>
              <a:rPr lang="en-US" dirty="0"/>
              <a:t>Ways it happens</a:t>
            </a:r>
          </a:p>
        </p:txBody>
      </p:sp>
      <p:sp>
        <p:nvSpPr>
          <p:cNvPr id="3" name="Content Placeholder 2">
            <a:extLst>
              <a:ext uri="{FF2B5EF4-FFF2-40B4-BE49-F238E27FC236}">
                <a16:creationId xmlns:a16="http://schemas.microsoft.com/office/drawing/2014/main" id="{794A72A3-8D95-8549-86F9-D692C853226E}"/>
              </a:ext>
            </a:extLst>
          </p:cNvPr>
          <p:cNvSpPr>
            <a:spLocks noGrp="1"/>
          </p:cNvSpPr>
          <p:nvPr>
            <p:ph idx="1"/>
          </p:nvPr>
        </p:nvSpPr>
        <p:spPr/>
        <p:txBody>
          <a:bodyPr/>
          <a:lstStyle/>
          <a:p>
            <a:r>
              <a:rPr lang="en-US" dirty="0"/>
              <a:t>Exposition</a:t>
            </a:r>
          </a:p>
          <a:p>
            <a:pPr marL="457200" lvl="1" indent="0">
              <a:buNone/>
            </a:pPr>
            <a:r>
              <a:rPr lang="en-US" dirty="0"/>
              <a:t>*Dialog: Characters discussing information they already know or should know or discussing events in “remember when” fashion.</a:t>
            </a:r>
          </a:p>
          <a:p>
            <a:pPr marL="457200" lvl="1" indent="0">
              <a:buNone/>
            </a:pPr>
            <a:r>
              <a:rPr lang="en-US" dirty="0"/>
              <a:t>*Extraneous information: Including history, mythology, or social structure not pertinent to the story in that moment. </a:t>
            </a:r>
          </a:p>
          <a:p>
            <a:pPr marL="457200" lvl="1" indent="0">
              <a:buNone/>
            </a:pPr>
            <a:r>
              <a:rPr lang="en-US" dirty="0"/>
              <a:t>****Tangents:  When history, mythology, or social structure is needed but not keeping it to the point.</a:t>
            </a:r>
          </a:p>
          <a:p>
            <a:pPr marL="457200" lvl="1" indent="0">
              <a:buNone/>
            </a:pPr>
            <a:r>
              <a:rPr lang="en-US" dirty="0"/>
              <a:t>*Narration: Spoon feeding your reader strained carrots complete with airplane noises. AKA telling your readers things they can perceive from the information provided or have already read. Your readers are not dumb.</a:t>
            </a:r>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10265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5A59-18DC-8545-A045-831101AA5BD3}"/>
              </a:ext>
            </a:extLst>
          </p:cNvPr>
          <p:cNvSpPr>
            <a:spLocks noGrp="1"/>
          </p:cNvSpPr>
          <p:nvPr>
            <p:ph type="title"/>
          </p:nvPr>
        </p:nvSpPr>
        <p:spPr/>
        <p:txBody>
          <a:bodyPr/>
          <a:lstStyle/>
          <a:p>
            <a:r>
              <a:rPr lang="en-US" dirty="0"/>
              <a:t>Ways to prevent info dumping </a:t>
            </a:r>
          </a:p>
        </p:txBody>
      </p:sp>
      <p:sp>
        <p:nvSpPr>
          <p:cNvPr id="3" name="Content Placeholder 2">
            <a:extLst>
              <a:ext uri="{FF2B5EF4-FFF2-40B4-BE49-F238E27FC236}">
                <a16:creationId xmlns:a16="http://schemas.microsoft.com/office/drawing/2014/main" id="{4D397401-AA5A-D946-9F16-59ADB92E253E}"/>
              </a:ext>
            </a:extLst>
          </p:cNvPr>
          <p:cNvSpPr>
            <a:spLocks noGrp="1"/>
          </p:cNvSpPr>
          <p:nvPr>
            <p:ph idx="1"/>
          </p:nvPr>
        </p:nvSpPr>
        <p:spPr>
          <a:xfrm>
            <a:off x="838200" y="1920218"/>
            <a:ext cx="10515600" cy="4351338"/>
          </a:xfrm>
        </p:spPr>
        <p:txBody>
          <a:bodyPr/>
          <a:lstStyle/>
          <a:p>
            <a:r>
              <a:rPr lang="en-US" dirty="0"/>
              <a:t>Deliver information in measured amounts</a:t>
            </a:r>
          </a:p>
          <a:p>
            <a:r>
              <a:rPr lang="en-US" dirty="0"/>
              <a:t>Only deliver what they need to know WHEN they need to know it. (excluding foreshadowing but that would be best kept super brief and can still be integrated; otherwise, you ruin the ”ah-ha” moment)</a:t>
            </a:r>
          </a:p>
          <a:p>
            <a:r>
              <a:rPr lang="en-US" dirty="0"/>
              <a:t>Only deliver what they need to know to understand what’s happening or where they are in that moment (Remember, this is about your STORY and CHARACTERS, not the history of the world and its biological functions)</a:t>
            </a:r>
          </a:p>
        </p:txBody>
      </p:sp>
    </p:spTree>
    <p:extLst>
      <p:ext uri="{BB962C8B-B14F-4D97-AF65-F5344CB8AC3E}">
        <p14:creationId xmlns:p14="http://schemas.microsoft.com/office/powerpoint/2010/main" val="327685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C528-FE7E-B54B-9928-CC4D9E358FA4}"/>
              </a:ext>
            </a:extLst>
          </p:cNvPr>
          <p:cNvSpPr>
            <a:spLocks noGrp="1"/>
          </p:cNvSpPr>
          <p:nvPr>
            <p:ph type="title"/>
          </p:nvPr>
        </p:nvSpPr>
        <p:spPr>
          <a:xfrm>
            <a:off x="838200" y="365125"/>
            <a:ext cx="10515600" cy="1158875"/>
          </a:xfrm>
        </p:spPr>
        <p:txBody>
          <a:bodyPr>
            <a:normAutofit fontScale="90000"/>
          </a:bodyPr>
          <a:lstStyle/>
          <a:p>
            <a:r>
              <a:rPr lang="en-US" sz="4000" dirty="0"/>
              <a:t>Prologues: Once upon a time before once upon a time…</a:t>
            </a:r>
          </a:p>
        </p:txBody>
      </p:sp>
      <p:sp>
        <p:nvSpPr>
          <p:cNvPr id="3" name="Content Placeholder 2">
            <a:extLst>
              <a:ext uri="{FF2B5EF4-FFF2-40B4-BE49-F238E27FC236}">
                <a16:creationId xmlns:a16="http://schemas.microsoft.com/office/drawing/2014/main" id="{D842F4DE-F2FF-8846-AF43-A04BBC0D1379}"/>
              </a:ext>
            </a:extLst>
          </p:cNvPr>
          <p:cNvSpPr>
            <a:spLocks noGrp="1"/>
          </p:cNvSpPr>
          <p:nvPr>
            <p:ph idx="1"/>
          </p:nvPr>
        </p:nvSpPr>
        <p:spPr>
          <a:xfrm>
            <a:off x="838200" y="1429407"/>
            <a:ext cx="10515600" cy="4747556"/>
          </a:xfrm>
        </p:spPr>
        <p:txBody>
          <a:bodyPr/>
          <a:lstStyle/>
          <a:p>
            <a:pPr marL="0" indent="0">
              <a:buNone/>
            </a:pPr>
            <a:endParaRPr lang="en-US" dirty="0"/>
          </a:p>
          <a:p>
            <a:pPr marL="0" indent="0">
              <a:buNone/>
            </a:pPr>
            <a:r>
              <a:rPr lang="en-US" b="1" dirty="0"/>
              <a:t>The problem</a:t>
            </a:r>
            <a:r>
              <a:rPr lang="en-US" dirty="0"/>
              <a:t>: Using a prologue to tell a backstory to set the scene of the immediate. This is a place we often involve information that can be conveyed through sections of narrative that move the story rather than a long history lesson at the beginning that can dull the impact of your opening and even ruin suspense.</a:t>
            </a:r>
          </a:p>
          <a:p>
            <a:pPr marL="0" indent="0">
              <a:buNone/>
            </a:pPr>
            <a:r>
              <a:rPr lang="en-US" b="1" dirty="0"/>
              <a:t>The solution</a:t>
            </a:r>
            <a:r>
              <a:rPr lang="en-US" dirty="0"/>
              <a:t>: Most of the time, you don’t need prologues. But when you do, my advice is to restrict prologues to must-have information that will NEVER occur in your main manuscript. Prologues do not need to be long and will serve better as a way to set up the world, not the story. </a:t>
            </a:r>
          </a:p>
        </p:txBody>
      </p:sp>
    </p:spTree>
    <p:extLst>
      <p:ext uri="{BB962C8B-B14F-4D97-AF65-F5344CB8AC3E}">
        <p14:creationId xmlns:p14="http://schemas.microsoft.com/office/powerpoint/2010/main" val="219692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492-7C13-6D47-9F51-5072D6EA3724}"/>
              </a:ext>
            </a:extLst>
          </p:cNvPr>
          <p:cNvSpPr>
            <a:spLocks noGrp="1"/>
          </p:cNvSpPr>
          <p:nvPr>
            <p:ph type="title"/>
          </p:nvPr>
        </p:nvSpPr>
        <p:spPr/>
        <p:txBody>
          <a:bodyPr/>
          <a:lstStyle/>
          <a:p>
            <a:r>
              <a:rPr lang="en-US" dirty="0"/>
              <a:t>Prologue Landola The New Eden…</a:t>
            </a:r>
          </a:p>
        </p:txBody>
      </p:sp>
      <p:sp>
        <p:nvSpPr>
          <p:cNvPr id="3" name="Content Placeholder 2">
            <a:extLst>
              <a:ext uri="{FF2B5EF4-FFF2-40B4-BE49-F238E27FC236}">
                <a16:creationId xmlns:a16="http://schemas.microsoft.com/office/drawing/2014/main" id="{B106AE14-378B-204B-A1CC-4A2167F97267}"/>
              </a:ext>
            </a:extLst>
          </p:cNvPr>
          <p:cNvSpPr>
            <a:spLocks noGrp="1"/>
          </p:cNvSpPr>
          <p:nvPr>
            <p:ph idx="1"/>
          </p:nvPr>
        </p:nvSpPr>
        <p:spPr/>
        <p:txBody>
          <a:bodyPr/>
          <a:lstStyle/>
          <a:p>
            <a:pPr marL="0" indent="0">
              <a:buNone/>
            </a:pPr>
            <a:r>
              <a:rPr lang="en-US" dirty="0"/>
              <a:t>Landola occupied the fifth planet around the Tri-Star system. Discovered in 4052, it quickly became the next Eden for those left behind on earth during the last great plague. The Gembet disease ravaged the people, killing over eighty percent of the population and leaving the rest to fight for resources. It was during….</a:t>
            </a:r>
          </a:p>
          <a:p>
            <a:pPr marL="0" indent="0">
              <a:buNone/>
            </a:pPr>
            <a:r>
              <a:rPr lang="en-US" i="1" dirty="0"/>
              <a:t>(Ten thousand words later)</a:t>
            </a:r>
          </a:p>
          <a:p>
            <a:pPr marL="0" indent="0">
              <a:buNone/>
            </a:pPr>
            <a:r>
              <a:rPr lang="en-US" dirty="0"/>
              <a:t>After one hundred years, Oswald reached Landola.</a:t>
            </a:r>
          </a:p>
          <a:p>
            <a:endParaRPr lang="en-US" dirty="0"/>
          </a:p>
          <a:p>
            <a:endParaRPr lang="en-US" dirty="0"/>
          </a:p>
        </p:txBody>
      </p:sp>
    </p:spTree>
    <p:extLst>
      <p:ext uri="{BB962C8B-B14F-4D97-AF65-F5344CB8AC3E}">
        <p14:creationId xmlns:p14="http://schemas.microsoft.com/office/powerpoint/2010/main" val="2564759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4949</TotalTime>
  <Words>2845</Words>
  <Application>Microsoft Macintosh PowerPoint</Application>
  <PresentationFormat>Widescreen</PresentationFormat>
  <Paragraphs>167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World Building Without Info Dumps</vt:lpstr>
      <vt:lpstr>Who the hell are you?</vt:lpstr>
      <vt:lpstr>The point of all this?</vt:lpstr>
      <vt:lpstr>World Building (not Minecraft)</vt:lpstr>
      <vt:lpstr>Common Dumping Grounds</vt:lpstr>
      <vt:lpstr>Ways it happens</vt:lpstr>
      <vt:lpstr>Ways to prevent info dumping </vt:lpstr>
      <vt:lpstr>Prologues: Once upon a time before once upon a time…</vt:lpstr>
      <vt:lpstr>Prologue Landola The New Eden…</vt:lpstr>
      <vt:lpstr>A beginning instead of a Prologue</vt:lpstr>
      <vt:lpstr>Beginnings</vt:lpstr>
      <vt:lpstr>Once upon a time</vt:lpstr>
      <vt:lpstr>Beginnings right to the point</vt:lpstr>
      <vt:lpstr>Character introductions</vt:lpstr>
      <vt:lpstr>Hi my name is Chadwick and this is my life story</vt:lpstr>
      <vt:lpstr>Chadwick</vt:lpstr>
      <vt:lpstr>Captain Obvious and Lieutenant He Should Know That</vt:lpstr>
      <vt:lpstr>Gods and Grapes</vt:lpstr>
      <vt:lpstr>Gods and Grapes</vt:lpstr>
      <vt:lpstr>Again, stating the obvious</vt:lpstr>
      <vt:lpstr>Stating the Obvious: Your readers aren’t dumb</vt:lpstr>
      <vt:lpstr>Not the norm</vt:lpstr>
      <vt:lpstr>What you get from this besides a headache…</vt:lpstr>
      <vt:lpstr>But my reeeeesearch…..</vt:lpstr>
      <vt:lpstr>Hard and Fast Rules</vt:lpstr>
      <vt:lpstr>The Price to Pay</vt:lpstr>
      <vt:lpstr>Feel Free to Visit</vt:lpstr>
      <vt:lpstr>Special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Building Without Info Dumps</dc:title>
  <dc:creator>Adrienne Wilder</dc:creator>
  <cp:lastModifiedBy>Adrienne Wilder</cp:lastModifiedBy>
  <cp:revision>56</cp:revision>
  <dcterms:created xsi:type="dcterms:W3CDTF">2021-06-09T13:09:53Z</dcterms:created>
  <dcterms:modified xsi:type="dcterms:W3CDTF">2021-06-13T19:06:14Z</dcterms:modified>
</cp:coreProperties>
</file>