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05"/>
    <p:restoredTop sz="96208"/>
  </p:normalViewPr>
  <p:slideViewPr>
    <p:cSldViewPr snapToGrid="0" snapToObjects="1">
      <p:cViewPr varScale="1">
        <p:scale>
          <a:sx n="100" d="100"/>
          <a:sy n="100" d="100"/>
        </p:scale>
        <p:origin x="160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4/9/20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61F0EC3-5907-484B-BA26-9BE2250058AD}"/>
              </a:ext>
            </a:extLst>
          </p:cNvPr>
          <p:cNvSpPr txBox="1"/>
          <p:nvPr/>
        </p:nvSpPr>
        <p:spPr>
          <a:xfrm>
            <a:off x="0" y="0"/>
            <a:ext cx="12192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>
                <a:latin typeface="Century Gothic" panose="020B0502020202020204" pitchFamily="34" charset="0"/>
              </a:rPr>
              <a:t>NUMERI CARDINALES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9ABB24-F58B-9743-9BC3-F8CE1DB81FEB}"/>
              </a:ext>
            </a:extLst>
          </p:cNvPr>
          <p:cNvSpPr txBox="1"/>
          <p:nvPr/>
        </p:nvSpPr>
        <p:spPr>
          <a:xfrm>
            <a:off x="3640591" y="1050960"/>
            <a:ext cx="821059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>
                <a:latin typeface="Century Gothic" panose="020B0502020202020204" pitchFamily="34" charset="0"/>
              </a:rPr>
              <a:t>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II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III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IV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V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VI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VII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VIII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IX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6E7BDE-99B6-0F4F-B8C8-85BD20AA9315}"/>
              </a:ext>
            </a:extLst>
          </p:cNvPr>
          <p:cNvSpPr txBox="1"/>
          <p:nvPr/>
        </p:nvSpPr>
        <p:spPr>
          <a:xfrm>
            <a:off x="4901448" y="1050960"/>
            <a:ext cx="697692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600">
                <a:latin typeface="Century Gothic" panose="020B0502020202020204" pitchFamily="34" charset="0"/>
              </a:rPr>
              <a:t>1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2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3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4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5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6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7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8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9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10</a:t>
            </a:r>
          </a:p>
          <a:p>
            <a:pPr algn="r"/>
            <a:endParaRPr lang="en-US" sz="3600">
              <a:latin typeface="Century Gothic" panose="020B0502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864ADD-E1F4-2D4A-84E3-C8B06AF07676}"/>
              </a:ext>
            </a:extLst>
          </p:cNvPr>
          <p:cNvSpPr txBox="1"/>
          <p:nvPr/>
        </p:nvSpPr>
        <p:spPr>
          <a:xfrm>
            <a:off x="5898740" y="1050960"/>
            <a:ext cx="3268844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>
                <a:latin typeface="Century Gothic" panose="020B0502020202020204" pitchFamily="34" charset="0"/>
              </a:rPr>
              <a:t>ūnus (-a, -um)</a:t>
            </a:r>
          </a:p>
          <a:p>
            <a:r>
              <a:rPr lang="en-US" sz="3600">
                <a:latin typeface="Century Gothic" panose="020B0502020202020204" pitchFamily="34" charset="0"/>
              </a:rPr>
              <a:t>duo (duae)</a:t>
            </a:r>
          </a:p>
          <a:p>
            <a:r>
              <a:rPr lang="en-US" sz="3600">
                <a:latin typeface="Century Gothic" panose="020B0502020202020204" pitchFamily="34" charset="0"/>
              </a:rPr>
              <a:t>trēs (tria)</a:t>
            </a:r>
          </a:p>
          <a:p>
            <a:r>
              <a:rPr lang="en-US" sz="3600">
                <a:latin typeface="Century Gothic" panose="020B0502020202020204" pitchFamily="34" charset="0"/>
              </a:rPr>
              <a:t>quattuor</a:t>
            </a:r>
          </a:p>
          <a:p>
            <a:r>
              <a:rPr lang="en-US" sz="3600">
                <a:latin typeface="Century Gothic" panose="020B0502020202020204" pitchFamily="34" charset="0"/>
              </a:rPr>
              <a:t>quīnque</a:t>
            </a:r>
          </a:p>
          <a:p>
            <a:r>
              <a:rPr lang="en-US" sz="3600">
                <a:latin typeface="Century Gothic" panose="020B0502020202020204" pitchFamily="34" charset="0"/>
              </a:rPr>
              <a:t>sex</a:t>
            </a:r>
          </a:p>
          <a:p>
            <a:r>
              <a:rPr lang="en-US" sz="3600">
                <a:latin typeface="Century Gothic" panose="020B0502020202020204" pitchFamily="34" charset="0"/>
              </a:rPr>
              <a:t>septem</a:t>
            </a:r>
          </a:p>
          <a:p>
            <a:r>
              <a:rPr lang="en-US" sz="3600">
                <a:latin typeface="Century Gothic" panose="020B0502020202020204" pitchFamily="34" charset="0"/>
              </a:rPr>
              <a:t>octō</a:t>
            </a:r>
          </a:p>
          <a:p>
            <a:r>
              <a:rPr lang="en-US" sz="3600">
                <a:latin typeface="Century Gothic" panose="020B0502020202020204" pitchFamily="34" charset="0"/>
              </a:rPr>
              <a:t>novem</a:t>
            </a:r>
          </a:p>
          <a:p>
            <a:r>
              <a:rPr lang="en-US" sz="3600">
                <a:latin typeface="Century Gothic" panose="020B0502020202020204" pitchFamily="34" charset="0"/>
              </a:rPr>
              <a:t>decem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A5CE56A-77CA-8646-BE4D-3CD1D4D8B658}"/>
              </a:ext>
            </a:extLst>
          </p:cNvPr>
          <p:cNvSpPr txBox="1"/>
          <p:nvPr/>
        </p:nvSpPr>
        <p:spPr>
          <a:xfrm>
            <a:off x="294287" y="5944607"/>
            <a:ext cx="26275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>
                <a:latin typeface="Century Gothic" panose="020B0502020202020204" pitchFamily="34" charset="0"/>
              </a:rPr>
              <a:t>N.B. There may be alternative forms to these numbers not listed.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02A787-A4A9-C346-8888-3CDD7BBF530D}"/>
              </a:ext>
            </a:extLst>
          </p:cNvPr>
          <p:cNvSpPr txBox="1"/>
          <p:nvPr/>
        </p:nvSpPr>
        <p:spPr>
          <a:xfrm>
            <a:off x="294288" y="861774"/>
            <a:ext cx="2627587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entury Gothic" panose="020B0502020202020204" pitchFamily="34" charset="0"/>
              </a:rPr>
              <a:t>Cardinal numbers answer the question</a:t>
            </a:r>
          </a:p>
          <a:p>
            <a:r>
              <a:rPr lang="en-US" sz="4000" b="1" i="1">
                <a:latin typeface="Century Gothic" panose="020B0502020202020204" pitchFamily="34" charset="0"/>
              </a:rPr>
              <a:t>quot?</a:t>
            </a:r>
          </a:p>
          <a:p>
            <a:r>
              <a:rPr lang="en-US" b="1" i="1">
                <a:latin typeface="Century Gothic" panose="020B0502020202020204" pitchFamily="34" charset="0"/>
              </a:rPr>
              <a:t>how many?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D3EF14-090F-E14E-80A7-4F61C7135223}"/>
              </a:ext>
            </a:extLst>
          </p:cNvPr>
          <p:cNvSpPr txBox="1"/>
          <p:nvPr/>
        </p:nvSpPr>
        <p:spPr>
          <a:xfrm>
            <a:off x="259260" y="3549403"/>
            <a:ext cx="31614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>
                <a:latin typeface="Century Gothic" panose="020B0502020202020204" pitchFamily="34" charset="0"/>
              </a:rPr>
              <a:t>Play this video at least 2 times</a:t>
            </a:r>
          </a:p>
          <a:p>
            <a:endParaRPr lang="en-US" sz="1400" b="1" i="1">
              <a:latin typeface="Century Gothic" panose="020B0502020202020204" pitchFamily="34" charset="0"/>
            </a:endParaRPr>
          </a:p>
          <a:p>
            <a:r>
              <a:rPr lang="en-US" sz="1400" b="1" i="1">
                <a:latin typeface="Century Gothic" panose="020B0502020202020204" pitchFamily="34" charset="0"/>
              </a:rPr>
              <a:t>First time: </a:t>
            </a:r>
            <a:r>
              <a:rPr lang="en-US" sz="1400" i="1">
                <a:latin typeface="Century Gothic" panose="020B0502020202020204" pitchFamily="34" charset="0"/>
              </a:rPr>
              <a:t>repeat after each number.</a:t>
            </a:r>
          </a:p>
          <a:p>
            <a:endParaRPr lang="en-US" sz="1400" b="1" i="1">
              <a:latin typeface="Century Gothic" panose="020B0502020202020204" pitchFamily="34" charset="0"/>
            </a:endParaRPr>
          </a:p>
          <a:p>
            <a:r>
              <a:rPr lang="en-US" sz="1400" b="1" i="1">
                <a:latin typeface="Century Gothic" panose="020B0502020202020204" pitchFamily="34" charset="0"/>
              </a:rPr>
              <a:t>Second time: </a:t>
            </a:r>
            <a:r>
              <a:rPr lang="en-US" sz="1400" i="1">
                <a:latin typeface="Century Gothic" panose="020B0502020202020204" pitchFamily="34" charset="0"/>
              </a:rPr>
              <a:t>anticipate each number, saying it aloud from memory before you hear it.</a:t>
            </a:r>
          </a:p>
        </p:txBody>
      </p:sp>
    </p:spTree>
    <p:extLst>
      <p:ext uri="{BB962C8B-B14F-4D97-AF65-F5344CB8AC3E}">
        <p14:creationId xmlns:p14="http://schemas.microsoft.com/office/powerpoint/2010/main" val="42702004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61F0EC3-5907-484B-BA26-9BE2250058AD}"/>
              </a:ext>
            </a:extLst>
          </p:cNvPr>
          <p:cNvSpPr txBox="1"/>
          <p:nvPr/>
        </p:nvSpPr>
        <p:spPr>
          <a:xfrm>
            <a:off x="0" y="0"/>
            <a:ext cx="12192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>
                <a:latin typeface="Century Gothic" panose="020B0502020202020204" pitchFamily="34" charset="0"/>
              </a:rPr>
              <a:t>NUMERI CARDINALES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9ABB24-F58B-9743-9BC3-F8CE1DB81FEB}"/>
              </a:ext>
            </a:extLst>
          </p:cNvPr>
          <p:cNvSpPr txBox="1"/>
          <p:nvPr/>
        </p:nvSpPr>
        <p:spPr>
          <a:xfrm>
            <a:off x="3291141" y="1050960"/>
            <a:ext cx="1519967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>
                <a:latin typeface="Century Gothic" panose="020B0502020202020204" pitchFamily="34" charset="0"/>
              </a:rPr>
              <a:t>XCI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XCII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XCIII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XCIV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XCV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XCVI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XCVII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XCVIII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IC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6E7BDE-99B6-0F4F-B8C8-85BD20AA9315}"/>
              </a:ext>
            </a:extLst>
          </p:cNvPr>
          <p:cNvSpPr txBox="1"/>
          <p:nvPr/>
        </p:nvSpPr>
        <p:spPr>
          <a:xfrm>
            <a:off x="4645102" y="1050960"/>
            <a:ext cx="954107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600">
                <a:latin typeface="Century Gothic" panose="020B0502020202020204" pitchFamily="34" charset="0"/>
              </a:rPr>
              <a:t>91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92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93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94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95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96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97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98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99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100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864ADD-E1F4-2D4A-84E3-C8B06AF07676}"/>
              </a:ext>
            </a:extLst>
          </p:cNvPr>
          <p:cNvSpPr txBox="1"/>
          <p:nvPr/>
        </p:nvSpPr>
        <p:spPr>
          <a:xfrm>
            <a:off x="5898740" y="1050960"/>
            <a:ext cx="5739072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>
                <a:latin typeface="Century Gothic" panose="020B0502020202020204" pitchFamily="34" charset="0"/>
              </a:rPr>
              <a:t>nōnāgintā ūnus (-a, -um)</a:t>
            </a:r>
          </a:p>
          <a:p>
            <a:r>
              <a:rPr lang="en-US" sz="3600">
                <a:latin typeface="Century Gothic" panose="020B0502020202020204" pitchFamily="34" charset="0"/>
              </a:rPr>
              <a:t>nōnāgintā duo (duae)</a:t>
            </a:r>
          </a:p>
          <a:p>
            <a:r>
              <a:rPr lang="en-US" sz="3600">
                <a:latin typeface="Century Gothic" panose="020B0502020202020204" pitchFamily="34" charset="0"/>
              </a:rPr>
              <a:t>nōnāgintā trēs (tria)</a:t>
            </a:r>
          </a:p>
          <a:p>
            <a:r>
              <a:rPr lang="en-US" sz="3600">
                <a:latin typeface="Century Gothic" panose="020B0502020202020204" pitchFamily="34" charset="0"/>
              </a:rPr>
              <a:t>nōnāgintā quattuor</a:t>
            </a:r>
          </a:p>
          <a:p>
            <a:r>
              <a:rPr lang="en-US" sz="3600">
                <a:latin typeface="Century Gothic" panose="020B0502020202020204" pitchFamily="34" charset="0"/>
              </a:rPr>
              <a:t>nōnāgintā quīnque</a:t>
            </a:r>
          </a:p>
          <a:p>
            <a:r>
              <a:rPr lang="en-US" sz="3600">
                <a:latin typeface="Century Gothic" panose="020B0502020202020204" pitchFamily="34" charset="0"/>
              </a:rPr>
              <a:t>nōnāgintā sex</a:t>
            </a:r>
          </a:p>
          <a:p>
            <a:r>
              <a:rPr lang="en-US" sz="3600">
                <a:latin typeface="Century Gothic" panose="020B0502020202020204" pitchFamily="34" charset="0"/>
              </a:rPr>
              <a:t>nōnāgintā septem</a:t>
            </a:r>
          </a:p>
          <a:p>
            <a:r>
              <a:rPr lang="en-US" sz="3600">
                <a:latin typeface="Century Gothic" panose="020B0502020202020204" pitchFamily="34" charset="0"/>
              </a:rPr>
              <a:t>duodēcentum</a:t>
            </a:r>
          </a:p>
          <a:p>
            <a:r>
              <a:rPr lang="en-US" sz="3600">
                <a:latin typeface="Century Gothic" panose="020B0502020202020204" pitchFamily="34" charset="0"/>
              </a:rPr>
              <a:t>ūndēcentum</a:t>
            </a:r>
          </a:p>
          <a:p>
            <a:r>
              <a:rPr lang="en-US" sz="3600">
                <a:latin typeface="Century Gothic" panose="020B0502020202020204" pitchFamily="34" charset="0"/>
              </a:rPr>
              <a:t>centum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4BFE9E-9135-0B4D-B31B-CEE0B70DAB39}"/>
              </a:ext>
            </a:extLst>
          </p:cNvPr>
          <p:cNvSpPr txBox="1"/>
          <p:nvPr/>
        </p:nvSpPr>
        <p:spPr>
          <a:xfrm>
            <a:off x="294287" y="5939426"/>
            <a:ext cx="26275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>
                <a:latin typeface="Century Gothic" panose="020B0502020202020204" pitchFamily="34" charset="0"/>
              </a:rPr>
              <a:t>N.B. There may be alternative forms to these numbers not listed.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4D8109-A6EF-AA48-A38D-11138E790E89}"/>
              </a:ext>
            </a:extLst>
          </p:cNvPr>
          <p:cNvSpPr txBox="1"/>
          <p:nvPr/>
        </p:nvSpPr>
        <p:spPr>
          <a:xfrm>
            <a:off x="294288" y="861774"/>
            <a:ext cx="2627587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entury Gothic" panose="020B0502020202020204" pitchFamily="34" charset="0"/>
              </a:rPr>
              <a:t>Cardinal numbers answer the question</a:t>
            </a:r>
          </a:p>
          <a:p>
            <a:r>
              <a:rPr lang="en-US" sz="4000" b="1" i="1">
                <a:latin typeface="Century Gothic" panose="020B0502020202020204" pitchFamily="34" charset="0"/>
              </a:rPr>
              <a:t>quot?</a:t>
            </a:r>
          </a:p>
          <a:p>
            <a:r>
              <a:rPr lang="en-US" b="1" i="1">
                <a:latin typeface="Century Gothic" panose="020B0502020202020204" pitchFamily="34" charset="0"/>
              </a:rPr>
              <a:t>how many?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AC466F4-CEEC-424D-9FBD-CB77A6459481}"/>
              </a:ext>
            </a:extLst>
          </p:cNvPr>
          <p:cNvSpPr txBox="1"/>
          <p:nvPr/>
        </p:nvSpPr>
        <p:spPr>
          <a:xfrm>
            <a:off x="259260" y="3549403"/>
            <a:ext cx="31614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>
                <a:latin typeface="Century Gothic" panose="020B0502020202020204" pitchFamily="34" charset="0"/>
              </a:rPr>
              <a:t>Play this video at least 2 times</a:t>
            </a:r>
          </a:p>
          <a:p>
            <a:endParaRPr lang="en-US" sz="1400" b="1" i="1">
              <a:latin typeface="Century Gothic" panose="020B0502020202020204" pitchFamily="34" charset="0"/>
            </a:endParaRPr>
          </a:p>
          <a:p>
            <a:r>
              <a:rPr lang="en-US" sz="1400" b="1" i="1">
                <a:latin typeface="Century Gothic" panose="020B0502020202020204" pitchFamily="34" charset="0"/>
              </a:rPr>
              <a:t>First time: </a:t>
            </a:r>
            <a:r>
              <a:rPr lang="en-US" sz="1400" i="1">
                <a:latin typeface="Century Gothic" panose="020B0502020202020204" pitchFamily="34" charset="0"/>
              </a:rPr>
              <a:t>repeat after each number.</a:t>
            </a:r>
          </a:p>
          <a:p>
            <a:endParaRPr lang="en-US" sz="1400" b="1" i="1">
              <a:latin typeface="Century Gothic" panose="020B0502020202020204" pitchFamily="34" charset="0"/>
            </a:endParaRPr>
          </a:p>
          <a:p>
            <a:r>
              <a:rPr lang="en-US" sz="1400" b="1" i="1">
                <a:latin typeface="Century Gothic" panose="020B0502020202020204" pitchFamily="34" charset="0"/>
              </a:rPr>
              <a:t>Second time: </a:t>
            </a:r>
            <a:r>
              <a:rPr lang="en-US" sz="1400" i="1">
                <a:latin typeface="Century Gothic" panose="020B0502020202020204" pitchFamily="34" charset="0"/>
              </a:rPr>
              <a:t>anticipate each number, saying it aloud from memory before you hear it.</a:t>
            </a:r>
          </a:p>
        </p:txBody>
      </p:sp>
    </p:spTree>
    <p:extLst>
      <p:ext uri="{BB962C8B-B14F-4D97-AF65-F5344CB8AC3E}">
        <p14:creationId xmlns:p14="http://schemas.microsoft.com/office/powerpoint/2010/main" val="2551408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61F0EC3-5907-484B-BA26-9BE2250058AD}"/>
              </a:ext>
            </a:extLst>
          </p:cNvPr>
          <p:cNvSpPr txBox="1"/>
          <p:nvPr/>
        </p:nvSpPr>
        <p:spPr>
          <a:xfrm>
            <a:off x="0" y="0"/>
            <a:ext cx="12192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>
                <a:latin typeface="Century Gothic" panose="020B0502020202020204" pitchFamily="34" charset="0"/>
              </a:rPr>
              <a:t>NUMERI CARDINALES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9ABB24-F58B-9743-9BC3-F8CE1DB81FEB}"/>
              </a:ext>
            </a:extLst>
          </p:cNvPr>
          <p:cNvSpPr txBox="1"/>
          <p:nvPr/>
        </p:nvSpPr>
        <p:spPr>
          <a:xfrm>
            <a:off x="3350453" y="1050960"/>
            <a:ext cx="1401346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>
                <a:latin typeface="Century Gothic" panose="020B0502020202020204" pitchFamily="34" charset="0"/>
              </a:rPr>
              <a:t>CI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CII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CIII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CIV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CX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CXIX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CXX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CXXX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CXL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ICC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6E7BDE-99B6-0F4F-B8C8-85BD20AA9315}"/>
              </a:ext>
            </a:extLst>
          </p:cNvPr>
          <p:cNvSpPr txBox="1"/>
          <p:nvPr/>
        </p:nvSpPr>
        <p:spPr>
          <a:xfrm>
            <a:off x="4645102" y="1050960"/>
            <a:ext cx="954107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600">
                <a:latin typeface="Century Gothic" panose="020B0502020202020204" pitchFamily="34" charset="0"/>
              </a:rPr>
              <a:t>101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102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103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104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110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119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120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130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140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199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864ADD-E1F4-2D4A-84E3-C8B06AF07676}"/>
              </a:ext>
            </a:extLst>
          </p:cNvPr>
          <p:cNvSpPr txBox="1"/>
          <p:nvPr/>
        </p:nvSpPr>
        <p:spPr>
          <a:xfrm>
            <a:off x="5898740" y="1050960"/>
            <a:ext cx="5147563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>
                <a:latin typeface="Century Gothic" panose="020B0502020202020204" pitchFamily="34" charset="0"/>
              </a:rPr>
              <a:t>centum ūnus (-a, -um)</a:t>
            </a:r>
          </a:p>
          <a:p>
            <a:r>
              <a:rPr lang="en-US" sz="3600">
                <a:latin typeface="Century Gothic" panose="020B0502020202020204" pitchFamily="34" charset="0"/>
              </a:rPr>
              <a:t>centum duo (duae)</a:t>
            </a:r>
          </a:p>
          <a:p>
            <a:r>
              <a:rPr lang="en-US" sz="3600">
                <a:latin typeface="Century Gothic" panose="020B0502020202020204" pitchFamily="34" charset="0"/>
              </a:rPr>
              <a:t>centum trēs (tria)</a:t>
            </a:r>
          </a:p>
          <a:p>
            <a:r>
              <a:rPr lang="en-US" sz="3600">
                <a:latin typeface="Century Gothic" panose="020B0502020202020204" pitchFamily="34" charset="0"/>
              </a:rPr>
              <a:t>centum quattuor</a:t>
            </a:r>
          </a:p>
          <a:p>
            <a:r>
              <a:rPr lang="en-US" sz="3600">
                <a:latin typeface="Century Gothic" panose="020B0502020202020204" pitchFamily="34" charset="0"/>
              </a:rPr>
              <a:t>centum decem</a:t>
            </a:r>
          </a:p>
          <a:p>
            <a:r>
              <a:rPr lang="en-US" sz="3600">
                <a:latin typeface="Century Gothic" panose="020B0502020202020204" pitchFamily="34" charset="0"/>
              </a:rPr>
              <a:t>centum ūndēvīgintī</a:t>
            </a:r>
          </a:p>
          <a:p>
            <a:r>
              <a:rPr lang="en-US" sz="3600">
                <a:latin typeface="Century Gothic" panose="020B0502020202020204" pitchFamily="34" charset="0"/>
              </a:rPr>
              <a:t>centum vīgintī</a:t>
            </a:r>
          </a:p>
          <a:p>
            <a:r>
              <a:rPr lang="en-US" sz="3600">
                <a:latin typeface="Century Gothic" panose="020B0502020202020204" pitchFamily="34" charset="0"/>
              </a:rPr>
              <a:t>centum trīgintā</a:t>
            </a:r>
          </a:p>
          <a:p>
            <a:r>
              <a:rPr lang="en-US" sz="3600">
                <a:latin typeface="Century Gothic" panose="020B0502020202020204" pitchFamily="34" charset="0"/>
              </a:rPr>
              <a:t>centum quadrāgintā</a:t>
            </a:r>
          </a:p>
          <a:p>
            <a:r>
              <a:rPr lang="en-US" sz="3600">
                <a:latin typeface="Century Gothic" panose="020B0502020202020204" pitchFamily="34" charset="0"/>
              </a:rPr>
              <a:t>ūndēducentī (-ae, -a)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4BFE9E-9135-0B4D-B31B-CEE0B70DAB39}"/>
              </a:ext>
            </a:extLst>
          </p:cNvPr>
          <p:cNvSpPr txBox="1"/>
          <p:nvPr/>
        </p:nvSpPr>
        <p:spPr>
          <a:xfrm>
            <a:off x="294287" y="5939426"/>
            <a:ext cx="26275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>
                <a:latin typeface="Century Gothic" panose="020B0502020202020204" pitchFamily="34" charset="0"/>
              </a:rPr>
              <a:t>N.B. There may be alternative forms to these numbers not listed.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4D8109-A6EF-AA48-A38D-11138E790E89}"/>
              </a:ext>
            </a:extLst>
          </p:cNvPr>
          <p:cNvSpPr txBox="1"/>
          <p:nvPr/>
        </p:nvSpPr>
        <p:spPr>
          <a:xfrm>
            <a:off x="294288" y="861774"/>
            <a:ext cx="2627587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entury Gothic" panose="020B0502020202020204" pitchFamily="34" charset="0"/>
              </a:rPr>
              <a:t>Cardinal numbers answer the question</a:t>
            </a:r>
          </a:p>
          <a:p>
            <a:r>
              <a:rPr lang="en-US" sz="4000" b="1" i="1">
                <a:latin typeface="Century Gothic" panose="020B0502020202020204" pitchFamily="34" charset="0"/>
              </a:rPr>
              <a:t>quot?</a:t>
            </a:r>
          </a:p>
          <a:p>
            <a:r>
              <a:rPr lang="en-US" b="1" i="1">
                <a:latin typeface="Century Gothic" panose="020B0502020202020204" pitchFamily="34" charset="0"/>
              </a:rPr>
              <a:t>how many?</a:t>
            </a:r>
          </a:p>
        </p:txBody>
      </p:sp>
    </p:spTree>
    <p:extLst>
      <p:ext uri="{BB962C8B-B14F-4D97-AF65-F5344CB8AC3E}">
        <p14:creationId xmlns:p14="http://schemas.microsoft.com/office/powerpoint/2010/main" val="18391358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61F0EC3-5907-484B-BA26-9BE2250058AD}"/>
              </a:ext>
            </a:extLst>
          </p:cNvPr>
          <p:cNvSpPr txBox="1"/>
          <p:nvPr/>
        </p:nvSpPr>
        <p:spPr>
          <a:xfrm>
            <a:off x="0" y="0"/>
            <a:ext cx="12192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>
                <a:latin typeface="Century Gothic" panose="020B0502020202020204" pitchFamily="34" charset="0"/>
              </a:rPr>
              <a:t>NUMERI CARDINALES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9ABB24-F58B-9743-9BC3-F8CE1DB81FEB}"/>
              </a:ext>
            </a:extLst>
          </p:cNvPr>
          <p:cNvSpPr txBox="1"/>
          <p:nvPr/>
        </p:nvSpPr>
        <p:spPr>
          <a:xfrm>
            <a:off x="2706796" y="1050960"/>
            <a:ext cx="2028119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>
                <a:latin typeface="Century Gothic" panose="020B0502020202020204" pitchFamily="34" charset="0"/>
              </a:rPr>
              <a:t>CC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CCC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CCCC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D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DC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DCC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DCCC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DCCCC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IM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6E7BDE-99B6-0F4F-B8C8-85BD20AA9315}"/>
              </a:ext>
            </a:extLst>
          </p:cNvPr>
          <p:cNvSpPr txBox="1"/>
          <p:nvPr/>
        </p:nvSpPr>
        <p:spPr>
          <a:xfrm>
            <a:off x="4388620" y="1050960"/>
            <a:ext cx="1210589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600">
                <a:latin typeface="Century Gothic" panose="020B0502020202020204" pitchFamily="34" charset="0"/>
              </a:rPr>
              <a:t>200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300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400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500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600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700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800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900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999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1000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864ADD-E1F4-2D4A-84E3-C8B06AF07676}"/>
              </a:ext>
            </a:extLst>
          </p:cNvPr>
          <p:cNvSpPr txBox="1"/>
          <p:nvPr/>
        </p:nvSpPr>
        <p:spPr>
          <a:xfrm>
            <a:off x="5898740" y="1050960"/>
            <a:ext cx="5032147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>
                <a:latin typeface="Century Gothic" panose="020B0502020202020204" pitchFamily="34" charset="0"/>
              </a:rPr>
              <a:t>ducentī (-ae, -a) </a:t>
            </a:r>
          </a:p>
          <a:p>
            <a:r>
              <a:rPr lang="en-US" sz="3600">
                <a:latin typeface="Century Gothic" panose="020B0502020202020204" pitchFamily="34" charset="0"/>
              </a:rPr>
              <a:t>trecentī (-ae, -a)</a:t>
            </a:r>
          </a:p>
          <a:p>
            <a:r>
              <a:rPr lang="en-US" sz="3600">
                <a:latin typeface="Century Gothic" panose="020B0502020202020204" pitchFamily="34" charset="0"/>
              </a:rPr>
              <a:t>quadringentī (-ae, -a)</a:t>
            </a:r>
          </a:p>
          <a:p>
            <a:r>
              <a:rPr lang="en-US" sz="3600">
                <a:latin typeface="Century Gothic" panose="020B0502020202020204" pitchFamily="34" charset="0"/>
              </a:rPr>
              <a:t>quīngentī (-ae, -a)</a:t>
            </a:r>
          </a:p>
          <a:p>
            <a:r>
              <a:rPr lang="en-US" sz="3600">
                <a:latin typeface="Century Gothic" panose="020B0502020202020204" pitchFamily="34" charset="0"/>
              </a:rPr>
              <a:t>sescentī (-ae, -a)</a:t>
            </a:r>
          </a:p>
          <a:p>
            <a:r>
              <a:rPr lang="en-US" sz="3600">
                <a:latin typeface="Century Gothic" panose="020B0502020202020204" pitchFamily="34" charset="0"/>
              </a:rPr>
              <a:t>septingentī (-ae, -a)</a:t>
            </a:r>
          </a:p>
          <a:p>
            <a:r>
              <a:rPr lang="en-US" sz="3600">
                <a:latin typeface="Century Gothic" panose="020B0502020202020204" pitchFamily="34" charset="0"/>
              </a:rPr>
              <a:t>octingentī (-ae, -a)</a:t>
            </a:r>
          </a:p>
          <a:p>
            <a:r>
              <a:rPr lang="en-US" sz="3600">
                <a:latin typeface="Century Gothic" panose="020B0502020202020204" pitchFamily="34" charset="0"/>
              </a:rPr>
              <a:t>nōngentī (-ae, -a)</a:t>
            </a:r>
          </a:p>
          <a:p>
            <a:r>
              <a:rPr lang="en-US" sz="3600">
                <a:latin typeface="Century Gothic" panose="020B0502020202020204" pitchFamily="34" charset="0"/>
              </a:rPr>
              <a:t>ūndēmīlle</a:t>
            </a:r>
          </a:p>
          <a:p>
            <a:r>
              <a:rPr lang="en-US" sz="3600">
                <a:latin typeface="Century Gothic" panose="020B0502020202020204" pitchFamily="34" charset="0"/>
              </a:rPr>
              <a:t>mīlle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4BFE9E-9135-0B4D-B31B-CEE0B70DAB39}"/>
              </a:ext>
            </a:extLst>
          </p:cNvPr>
          <p:cNvSpPr txBox="1"/>
          <p:nvPr/>
        </p:nvSpPr>
        <p:spPr>
          <a:xfrm>
            <a:off x="294287" y="5939426"/>
            <a:ext cx="26275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>
                <a:latin typeface="Century Gothic" panose="020B0502020202020204" pitchFamily="34" charset="0"/>
              </a:rPr>
              <a:t>N.B. There may be alternative forms to these numbers not listed.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4D8109-A6EF-AA48-A38D-11138E790E89}"/>
              </a:ext>
            </a:extLst>
          </p:cNvPr>
          <p:cNvSpPr txBox="1"/>
          <p:nvPr/>
        </p:nvSpPr>
        <p:spPr>
          <a:xfrm>
            <a:off x="294288" y="861774"/>
            <a:ext cx="2627587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entury Gothic" panose="020B0502020202020204" pitchFamily="34" charset="0"/>
              </a:rPr>
              <a:t>Cardinal numbers answer the question</a:t>
            </a:r>
          </a:p>
          <a:p>
            <a:r>
              <a:rPr lang="en-US" sz="4000" b="1" i="1">
                <a:latin typeface="Century Gothic" panose="020B0502020202020204" pitchFamily="34" charset="0"/>
              </a:rPr>
              <a:t>quot?</a:t>
            </a:r>
          </a:p>
          <a:p>
            <a:r>
              <a:rPr lang="en-US" b="1" i="1">
                <a:latin typeface="Century Gothic" panose="020B0502020202020204" pitchFamily="34" charset="0"/>
              </a:rPr>
              <a:t>how many?</a:t>
            </a:r>
          </a:p>
        </p:txBody>
      </p:sp>
    </p:spTree>
    <p:extLst>
      <p:ext uri="{BB962C8B-B14F-4D97-AF65-F5344CB8AC3E}">
        <p14:creationId xmlns:p14="http://schemas.microsoft.com/office/powerpoint/2010/main" val="2650209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61F0EC3-5907-484B-BA26-9BE2250058AD}"/>
              </a:ext>
            </a:extLst>
          </p:cNvPr>
          <p:cNvSpPr txBox="1"/>
          <p:nvPr/>
        </p:nvSpPr>
        <p:spPr>
          <a:xfrm>
            <a:off x="0" y="0"/>
            <a:ext cx="12192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>
                <a:latin typeface="Century Gothic" panose="020B0502020202020204" pitchFamily="34" charset="0"/>
              </a:rPr>
              <a:t>NUMERI CARDINALES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9ABB24-F58B-9743-9BC3-F8CE1DB81FEB}"/>
              </a:ext>
            </a:extLst>
          </p:cNvPr>
          <p:cNvSpPr txBox="1"/>
          <p:nvPr/>
        </p:nvSpPr>
        <p:spPr>
          <a:xfrm>
            <a:off x="1524956" y="1050960"/>
            <a:ext cx="2313454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3600">
              <a:latin typeface="Century Gothic" panose="020B0502020202020204" pitchFamily="34" charset="0"/>
            </a:endParaRPr>
          </a:p>
          <a:p>
            <a:pPr algn="ctr"/>
            <a:endParaRPr lang="en-US" sz="3600">
              <a:latin typeface="Century Gothic" panose="020B0502020202020204" pitchFamily="34" charset="0"/>
            </a:endParaRP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MM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MMM</a:t>
            </a:r>
          </a:p>
          <a:p>
            <a:pPr algn="ctr"/>
            <a:r>
              <a:rPr lang="en-US" sz="3600">
                <a:latin typeface="Arial" panose="020B0604020202020204" pitchFamily="34" charset="0"/>
                <a:cs typeface="Arial" panose="020B0604020202020204" pitchFamily="34" charset="0"/>
              </a:rPr>
              <a:t>IƆƆ</a:t>
            </a:r>
          </a:p>
          <a:p>
            <a:pPr algn="ctr"/>
            <a:r>
              <a:rPr lang="en-US" sz="3600">
                <a:latin typeface="Arial" panose="020B0604020202020204" pitchFamily="34" charset="0"/>
                <a:cs typeface="Arial" panose="020B0604020202020204" pitchFamily="34" charset="0"/>
              </a:rPr>
              <a:t>CCIƆƆ</a:t>
            </a:r>
          </a:p>
          <a:p>
            <a:pPr algn="ctr"/>
            <a:r>
              <a:rPr lang="en-US" sz="3600">
                <a:latin typeface="Arial" panose="020B0604020202020204" pitchFamily="34" charset="0"/>
                <a:cs typeface="Arial" panose="020B0604020202020204" pitchFamily="34" charset="0"/>
              </a:rPr>
              <a:t>CCCIƆƆƆ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6E7BDE-99B6-0F4F-B8C8-85BD20AA9315}"/>
              </a:ext>
            </a:extLst>
          </p:cNvPr>
          <p:cNvSpPr txBox="1"/>
          <p:nvPr/>
        </p:nvSpPr>
        <p:spPr>
          <a:xfrm>
            <a:off x="3747356" y="1050960"/>
            <a:ext cx="1851853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endParaRPr lang="en-US" sz="3600">
              <a:latin typeface="Century Gothic" panose="020B0502020202020204" pitchFamily="34" charset="0"/>
            </a:endParaRPr>
          </a:p>
          <a:p>
            <a:pPr algn="r"/>
            <a:endParaRPr lang="en-US" sz="3600">
              <a:latin typeface="Century Gothic" panose="020B0502020202020204" pitchFamily="34" charset="0"/>
            </a:endParaRP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2000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3000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5000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10,000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100,000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864ADD-E1F4-2D4A-84E3-C8B06AF07676}"/>
              </a:ext>
            </a:extLst>
          </p:cNvPr>
          <p:cNvSpPr txBox="1"/>
          <p:nvPr/>
        </p:nvSpPr>
        <p:spPr>
          <a:xfrm>
            <a:off x="5898740" y="1050960"/>
            <a:ext cx="3204723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3600">
              <a:latin typeface="Century Gothic" panose="020B0502020202020204" pitchFamily="34" charset="0"/>
            </a:endParaRPr>
          </a:p>
          <a:p>
            <a:endParaRPr lang="en-US" sz="3600">
              <a:latin typeface="Century Gothic" panose="020B0502020202020204" pitchFamily="34" charset="0"/>
            </a:endParaRPr>
          </a:p>
          <a:p>
            <a:r>
              <a:rPr lang="en-US" sz="3600">
                <a:latin typeface="Century Gothic" panose="020B0502020202020204" pitchFamily="34" charset="0"/>
              </a:rPr>
              <a:t>duo mīlia</a:t>
            </a:r>
          </a:p>
          <a:p>
            <a:r>
              <a:rPr lang="en-US" sz="3600">
                <a:latin typeface="Century Gothic" panose="020B0502020202020204" pitchFamily="34" charset="0"/>
              </a:rPr>
              <a:t>tria mīlia</a:t>
            </a:r>
          </a:p>
          <a:p>
            <a:r>
              <a:rPr lang="en-US" sz="3600">
                <a:latin typeface="Century Gothic" panose="020B0502020202020204" pitchFamily="34" charset="0"/>
              </a:rPr>
              <a:t>quīnque mīlia</a:t>
            </a:r>
          </a:p>
          <a:p>
            <a:r>
              <a:rPr lang="en-US" sz="3600">
                <a:latin typeface="Century Gothic" panose="020B0502020202020204" pitchFamily="34" charset="0"/>
              </a:rPr>
              <a:t>decem mīlia</a:t>
            </a:r>
          </a:p>
          <a:p>
            <a:r>
              <a:rPr lang="en-US" sz="3600">
                <a:latin typeface="Century Gothic" panose="020B0502020202020204" pitchFamily="34" charset="0"/>
              </a:rPr>
              <a:t>centum mīlia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4D8109-A6EF-AA48-A38D-11138E790E89}"/>
              </a:ext>
            </a:extLst>
          </p:cNvPr>
          <p:cNvSpPr txBox="1"/>
          <p:nvPr/>
        </p:nvSpPr>
        <p:spPr>
          <a:xfrm>
            <a:off x="294288" y="861774"/>
            <a:ext cx="2627587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entury Gothic" panose="020B0502020202020204" pitchFamily="34" charset="0"/>
              </a:rPr>
              <a:t>Cardinal numbers answer the question</a:t>
            </a:r>
          </a:p>
          <a:p>
            <a:r>
              <a:rPr lang="en-US" sz="4000" b="1" i="1">
                <a:latin typeface="Century Gothic" panose="020B0502020202020204" pitchFamily="34" charset="0"/>
              </a:rPr>
              <a:t>quot?</a:t>
            </a:r>
          </a:p>
          <a:p>
            <a:r>
              <a:rPr lang="en-US" b="1" i="1">
                <a:latin typeface="Century Gothic" panose="020B0502020202020204" pitchFamily="34" charset="0"/>
              </a:rPr>
              <a:t>how many?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32A6268-ACF0-0B44-9CC9-34836943A3CA}"/>
              </a:ext>
            </a:extLst>
          </p:cNvPr>
          <p:cNvSpPr txBox="1"/>
          <p:nvPr/>
        </p:nvSpPr>
        <p:spPr>
          <a:xfrm>
            <a:off x="294287" y="5939426"/>
            <a:ext cx="26275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>
                <a:latin typeface="Century Gothic" panose="020B0502020202020204" pitchFamily="34" charset="0"/>
              </a:rPr>
              <a:t>N.B. There may be alternative forms to these numbers not listed.</a:t>
            </a:r>
          </a:p>
        </p:txBody>
      </p:sp>
    </p:spTree>
    <p:extLst>
      <p:ext uri="{BB962C8B-B14F-4D97-AF65-F5344CB8AC3E}">
        <p14:creationId xmlns:p14="http://schemas.microsoft.com/office/powerpoint/2010/main" val="124618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61F0EC3-5907-484B-BA26-9BE2250058AD}"/>
              </a:ext>
            </a:extLst>
          </p:cNvPr>
          <p:cNvSpPr txBox="1"/>
          <p:nvPr/>
        </p:nvSpPr>
        <p:spPr>
          <a:xfrm>
            <a:off x="0" y="0"/>
            <a:ext cx="12192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>
                <a:latin typeface="Century Gothic" panose="020B0502020202020204" pitchFamily="34" charset="0"/>
              </a:rPr>
              <a:t>NUMERI CARDINALES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9ABB24-F58B-9743-9BC3-F8CE1DB81FEB}"/>
              </a:ext>
            </a:extLst>
          </p:cNvPr>
          <p:cNvSpPr txBox="1"/>
          <p:nvPr/>
        </p:nvSpPr>
        <p:spPr>
          <a:xfrm>
            <a:off x="3500329" y="1050960"/>
            <a:ext cx="1101584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>
                <a:latin typeface="Century Gothic" panose="020B0502020202020204" pitchFamily="34" charset="0"/>
              </a:rPr>
              <a:t>XI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XII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XIII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XIV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XV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XVI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XVII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XVIII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XIX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XX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6E7BDE-99B6-0F4F-B8C8-85BD20AA9315}"/>
              </a:ext>
            </a:extLst>
          </p:cNvPr>
          <p:cNvSpPr txBox="1"/>
          <p:nvPr/>
        </p:nvSpPr>
        <p:spPr>
          <a:xfrm>
            <a:off x="4901513" y="1050960"/>
            <a:ext cx="697627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600">
                <a:latin typeface="Century Gothic" panose="020B0502020202020204" pitchFamily="34" charset="0"/>
              </a:rPr>
              <a:t>11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12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13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14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15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16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17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18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19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20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864ADD-E1F4-2D4A-84E3-C8B06AF07676}"/>
              </a:ext>
            </a:extLst>
          </p:cNvPr>
          <p:cNvSpPr txBox="1"/>
          <p:nvPr/>
        </p:nvSpPr>
        <p:spPr>
          <a:xfrm>
            <a:off x="5898740" y="1050960"/>
            <a:ext cx="3571812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>
                <a:latin typeface="Century Gothic" panose="020B0502020202020204" pitchFamily="34" charset="0"/>
              </a:rPr>
              <a:t>ūndecim</a:t>
            </a:r>
          </a:p>
          <a:p>
            <a:r>
              <a:rPr lang="en-US" sz="3600">
                <a:latin typeface="Century Gothic" panose="020B0502020202020204" pitchFamily="34" charset="0"/>
              </a:rPr>
              <a:t>duodecim</a:t>
            </a:r>
          </a:p>
          <a:p>
            <a:r>
              <a:rPr lang="en-US" sz="3600">
                <a:latin typeface="Century Gothic" panose="020B0502020202020204" pitchFamily="34" charset="0"/>
              </a:rPr>
              <a:t>trēdecim</a:t>
            </a:r>
          </a:p>
          <a:p>
            <a:r>
              <a:rPr lang="en-US" sz="3600">
                <a:latin typeface="Century Gothic" panose="020B0502020202020204" pitchFamily="34" charset="0"/>
              </a:rPr>
              <a:t>quattuordecim</a:t>
            </a:r>
          </a:p>
          <a:p>
            <a:r>
              <a:rPr lang="en-US" sz="3600">
                <a:latin typeface="Century Gothic" panose="020B0502020202020204" pitchFamily="34" charset="0"/>
              </a:rPr>
              <a:t>quīndecim</a:t>
            </a:r>
          </a:p>
          <a:p>
            <a:r>
              <a:rPr lang="en-US" sz="3600">
                <a:latin typeface="Century Gothic" panose="020B0502020202020204" pitchFamily="34" charset="0"/>
              </a:rPr>
              <a:t>sēdecim</a:t>
            </a:r>
          </a:p>
          <a:p>
            <a:r>
              <a:rPr lang="en-US" sz="3600">
                <a:latin typeface="Century Gothic" panose="020B0502020202020204" pitchFamily="34" charset="0"/>
              </a:rPr>
              <a:t>septendecim</a:t>
            </a:r>
          </a:p>
          <a:p>
            <a:r>
              <a:rPr lang="en-US" sz="3600">
                <a:latin typeface="Century Gothic" panose="020B0502020202020204" pitchFamily="34" charset="0"/>
              </a:rPr>
              <a:t>duodēvīgintī</a:t>
            </a:r>
          </a:p>
          <a:p>
            <a:r>
              <a:rPr lang="en-US" sz="3600">
                <a:latin typeface="Century Gothic" panose="020B0502020202020204" pitchFamily="34" charset="0"/>
              </a:rPr>
              <a:t>ūndēvīgintī</a:t>
            </a:r>
          </a:p>
          <a:p>
            <a:r>
              <a:rPr lang="en-US" sz="3600">
                <a:latin typeface="Century Gothic" panose="020B0502020202020204" pitchFamily="34" charset="0"/>
              </a:rPr>
              <a:t>vīgintī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069049-0D04-AA4C-A7C0-4E157B547C18}"/>
              </a:ext>
            </a:extLst>
          </p:cNvPr>
          <p:cNvSpPr txBox="1"/>
          <p:nvPr/>
        </p:nvSpPr>
        <p:spPr>
          <a:xfrm>
            <a:off x="294287" y="5939426"/>
            <a:ext cx="26275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>
                <a:latin typeface="Century Gothic" panose="020B0502020202020204" pitchFamily="34" charset="0"/>
              </a:rPr>
              <a:t>N.B. There may be alternative forms to these numbers not listed.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23EDC69-2864-884C-969A-C9CDAA2F6A5D}"/>
              </a:ext>
            </a:extLst>
          </p:cNvPr>
          <p:cNvSpPr txBox="1"/>
          <p:nvPr/>
        </p:nvSpPr>
        <p:spPr>
          <a:xfrm>
            <a:off x="294288" y="861774"/>
            <a:ext cx="2627587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entury Gothic" panose="020B0502020202020204" pitchFamily="34" charset="0"/>
              </a:rPr>
              <a:t>Cardinal numbers answer the question</a:t>
            </a:r>
          </a:p>
          <a:p>
            <a:r>
              <a:rPr lang="en-US" sz="4000" b="1" i="1">
                <a:latin typeface="Century Gothic" panose="020B0502020202020204" pitchFamily="34" charset="0"/>
              </a:rPr>
              <a:t>quot?</a:t>
            </a:r>
          </a:p>
          <a:p>
            <a:r>
              <a:rPr lang="en-US" b="1" i="1">
                <a:latin typeface="Century Gothic" panose="020B0502020202020204" pitchFamily="34" charset="0"/>
              </a:rPr>
              <a:t>how many?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50D2F5E-88B7-CF40-8F59-43257E2AE5AB}"/>
              </a:ext>
            </a:extLst>
          </p:cNvPr>
          <p:cNvSpPr txBox="1"/>
          <p:nvPr/>
        </p:nvSpPr>
        <p:spPr>
          <a:xfrm>
            <a:off x="259260" y="3549403"/>
            <a:ext cx="31614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>
                <a:latin typeface="Century Gothic" panose="020B0502020202020204" pitchFamily="34" charset="0"/>
              </a:rPr>
              <a:t>Play this video at least 2 times</a:t>
            </a:r>
          </a:p>
          <a:p>
            <a:endParaRPr lang="en-US" sz="1400" b="1" i="1">
              <a:latin typeface="Century Gothic" panose="020B0502020202020204" pitchFamily="34" charset="0"/>
            </a:endParaRPr>
          </a:p>
          <a:p>
            <a:r>
              <a:rPr lang="en-US" sz="1400" b="1" i="1">
                <a:latin typeface="Century Gothic" panose="020B0502020202020204" pitchFamily="34" charset="0"/>
              </a:rPr>
              <a:t>First time: </a:t>
            </a:r>
            <a:r>
              <a:rPr lang="en-US" sz="1400" i="1">
                <a:latin typeface="Century Gothic" panose="020B0502020202020204" pitchFamily="34" charset="0"/>
              </a:rPr>
              <a:t>repeat after each number.</a:t>
            </a:r>
          </a:p>
          <a:p>
            <a:endParaRPr lang="en-US" sz="1400" b="1" i="1">
              <a:latin typeface="Century Gothic" panose="020B0502020202020204" pitchFamily="34" charset="0"/>
            </a:endParaRPr>
          </a:p>
          <a:p>
            <a:r>
              <a:rPr lang="en-US" sz="1400" b="1" i="1">
                <a:latin typeface="Century Gothic" panose="020B0502020202020204" pitchFamily="34" charset="0"/>
              </a:rPr>
              <a:t>Second time: </a:t>
            </a:r>
            <a:r>
              <a:rPr lang="en-US" sz="1400" i="1">
                <a:latin typeface="Century Gothic" panose="020B0502020202020204" pitchFamily="34" charset="0"/>
              </a:rPr>
              <a:t>anticipate each number, saying it aloud from memory before you hear it.</a:t>
            </a:r>
          </a:p>
        </p:txBody>
      </p:sp>
    </p:spTree>
    <p:extLst>
      <p:ext uri="{BB962C8B-B14F-4D97-AF65-F5344CB8AC3E}">
        <p14:creationId xmlns:p14="http://schemas.microsoft.com/office/powerpoint/2010/main" val="2794548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61F0EC3-5907-484B-BA26-9BE2250058AD}"/>
              </a:ext>
            </a:extLst>
          </p:cNvPr>
          <p:cNvSpPr txBox="1"/>
          <p:nvPr/>
        </p:nvSpPr>
        <p:spPr>
          <a:xfrm>
            <a:off x="0" y="0"/>
            <a:ext cx="12192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>
                <a:latin typeface="Century Gothic" panose="020B0502020202020204" pitchFamily="34" charset="0"/>
              </a:rPr>
              <a:t>NUMERI CARDINALES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9ABB24-F58B-9743-9BC3-F8CE1DB81FEB}"/>
              </a:ext>
            </a:extLst>
          </p:cNvPr>
          <p:cNvSpPr txBox="1"/>
          <p:nvPr/>
        </p:nvSpPr>
        <p:spPr>
          <a:xfrm>
            <a:off x="3360067" y="1050960"/>
            <a:ext cx="1382110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>
                <a:latin typeface="Century Gothic" panose="020B0502020202020204" pitchFamily="34" charset="0"/>
              </a:rPr>
              <a:t>XXI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XXII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XXIII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XXIV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XXV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XXVI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XXVII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XXVIII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XXIX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XXX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6E7BDE-99B6-0F4F-B8C8-85BD20AA9315}"/>
              </a:ext>
            </a:extLst>
          </p:cNvPr>
          <p:cNvSpPr txBox="1"/>
          <p:nvPr/>
        </p:nvSpPr>
        <p:spPr>
          <a:xfrm>
            <a:off x="4901461" y="1050960"/>
            <a:ext cx="697692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600">
                <a:latin typeface="Century Gothic" panose="020B0502020202020204" pitchFamily="34" charset="0"/>
              </a:rPr>
              <a:t>21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22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23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24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25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26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27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28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29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30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864ADD-E1F4-2D4A-84E3-C8B06AF07676}"/>
              </a:ext>
            </a:extLst>
          </p:cNvPr>
          <p:cNvSpPr txBox="1"/>
          <p:nvPr/>
        </p:nvSpPr>
        <p:spPr>
          <a:xfrm>
            <a:off x="5898740" y="1050960"/>
            <a:ext cx="4682692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>
                <a:latin typeface="Century Gothic" panose="020B0502020202020204" pitchFamily="34" charset="0"/>
              </a:rPr>
              <a:t>vīgintī ūnus (-a, -um)</a:t>
            </a:r>
          </a:p>
          <a:p>
            <a:r>
              <a:rPr lang="en-US" sz="3600">
                <a:latin typeface="Century Gothic" panose="020B0502020202020204" pitchFamily="34" charset="0"/>
              </a:rPr>
              <a:t>vīgintī duo (duae)</a:t>
            </a:r>
          </a:p>
          <a:p>
            <a:r>
              <a:rPr lang="en-US" sz="3600">
                <a:latin typeface="Century Gothic" panose="020B0502020202020204" pitchFamily="34" charset="0"/>
              </a:rPr>
              <a:t>vīgintī trēs (tria)</a:t>
            </a:r>
          </a:p>
          <a:p>
            <a:r>
              <a:rPr lang="en-US" sz="3600">
                <a:latin typeface="Century Gothic" panose="020B0502020202020204" pitchFamily="34" charset="0"/>
              </a:rPr>
              <a:t>vīgintī quattuor</a:t>
            </a:r>
          </a:p>
          <a:p>
            <a:r>
              <a:rPr lang="en-US" sz="3600">
                <a:latin typeface="Century Gothic" panose="020B0502020202020204" pitchFamily="34" charset="0"/>
              </a:rPr>
              <a:t>vīgintī quīnque</a:t>
            </a:r>
          </a:p>
          <a:p>
            <a:r>
              <a:rPr lang="en-US" sz="3600">
                <a:latin typeface="Century Gothic" panose="020B0502020202020204" pitchFamily="34" charset="0"/>
              </a:rPr>
              <a:t>vīgintī sex</a:t>
            </a:r>
          </a:p>
          <a:p>
            <a:r>
              <a:rPr lang="en-US" sz="3600">
                <a:latin typeface="Century Gothic" panose="020B0502020202020204" pitchFamily="34" charset="0"/>
              </a:rPr>
              <a:t>vīgintī septem</a:t>
            </a:r>
          </a:p>
          <a:p>
            <a:r>
              <a:rPr lang="en-US" sz="3600">
                <a:latin typeface="Century Gothic" panose="020B0502020202020204" pitchFamily="34" charset="0"/>
              </a:rPr>
              <a:t>duodētrīgintā</a:t>
            </a:r>
          </a:p>
          <a:p>
            <a:r>
              <a:rPr lang="en-US" sz="3600">
                <a:latin typeface="Century Gothic" panose="020B0502020202020204" pitchFamily="34" charset="0"/>
              </a:rPr>
              <a:t>ūndētrīgintā</a:t>
            </a:r>
          </a:p>
          <a:p>
            <a:r>
              <a:rPr lang="en-US" sz="3600">
                <a:latin typeface="Century Gothic" panose="020B0502020202020204" pitchFamily="34" charset="0"/>
              </a:rPr>
              <a:t>trīgintā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4BFE9E-9135-0B4D-B31B-CEE0B70DAB39}"/>
              </a:ext>
            </a:extLst>
          </p:cNvPr>
          <p:cNvSpPr txBox="1"/>
          <p:nvPr/>
        </p:nvSpPr>
        <p:spPr>
          <a:xfrm>
            <a:off x="294287" y="5939426"/>
            <a:ext cx="26275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>
                <a:latin typeface="Century Gothic" panose="020B0502020202020204" pitchFamily="34" charset="0"/>
              </a:rPr>
              <a:t>N.B. There may be alternative forms to these numbers not listed.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4D8109-A6EF-AA48-A38D-11138E790E89}"/>
              </a:ext>
            </a:extLst>
          </p:cNvPr>
          <p:cNvSpPr txBox="1"/>
          <p:nvPr/>
        </p:nvSpPr>
        <p:spPr>
          <a:xfrm>
            <a:off x="294288" y="861774"/>
            <a:ext cx="2627587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entury Gothic" panose="020B0502020202020204" pitchFamily="34" charset="0"/>
              </a:rPr>
              <a:t>Cardinal numbers answer the question</a:t>
            </a:r>
          </a:p>
          <a:p>
            <a:r>
              <a:rPr lang="en-US" sz="4000" b="1" i="1">
                <a:latin typeface="Century Gothic" panose="020B0502020202020204" pitchFamily="34" charset="0"/>
              </a:rPr>
              <a:t>quot?</a:t>
            </a:r>
          </a:p>
          <a:p>
            <a:r>
              <a:rPr lang="en-US" b="1" i="1">
                <a:latin typeface="Century Gothic" panose="020B0502020202020204" pitchFamily="34" charset="0"/>
              </a:rPr>
              <a:t>how many?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AF85B5-A8CD-0544-8625-9A7271A9BA86}"/>
              </a:ext>
            </a:extLst>
          </p:cNvPr>
          <p:cNvSpPr txBox="1"/>
          <p:nvPr/>
        </p:nvSpPr>
        <p:spPr>
          <a:xfrm>
            <a:off x="259260" y="3549403"/>
            <a:ext cx="31614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>
                <a:latin typeface="Century Gothic" panose="020B0502020202020204" pitchFamily="34" charset="0"/>
              </a:rPr>
              <a:t>Play this video at least 2 times</a:t>
            </a:r>
          </a:p>
          <a:p>
            <a:endParaRPr lang="en-US" sz="1400" b="1" i="1">
              <a:latin typeface="Century Gothic" panose="020B0502020202020204" pitchFamily="34" charset="0"/>
            </a:endParaRPr>
          </a:p>
          <a:p>
            <a:r>
              <a:rPr lang="en-US" sz="1400" b="1" i="1">
                <a:latin typeface="Century Gothic" panose="020B0502020202020204" pitchFamily="34" charset="0"/>
              </a:rPr>
              <a:t>First time: </a:t>
            </a:r>
            <a:r>
              <a:rPr lang="en-US" sz="1400" i="1">
                <a:latin typeface="Century Gothic" panose="020B0502020202020204" pitchFamily="34" charset="0"/>
              </a:rPr>
              <a:t>repeat after each number.</a:t>
            </a:r>
          </a:p>
          <a:p>
            <a:endParaRPr lang="en-US" sz="1400" b="1" i="1">
              <a:latin typeface="Century Gothic" panose="020B0502020202020204" pitchFamily="34" charset="0"/>
            </a:endParaRPr>
          </a:p>
          <a:p>
            <a:r>
              <a:rPr lang="en-US" sz="1400" b="1" i="1">
                <a:latin typeface="Century Gothic" panose="020B0502020202020204" pitchFamily="34" charset="0"/>
              </a:rPr>
              <a:t>Second time: </a:t>
            </a:r>
            <a:r>
              <a:rPr lang="en-US" sz="1400" i="1">
                <a:latin typeface="Century Gothic" panose="020B0502020202020204" pitchFamily="34" charset="0"/>
              </a:rPr>
              <a:t>anticipate each number, saying it aloud from memory before you hear it.</a:t>
            </a:r>
          </a:p>
        </p:txBody>
      </p:sp>
    </p:spTree>
    <p:extLst>
      <p:ext uri="{BB962C8B-B14F-4D97-AF65-F5344CB8AC3E}">
        <p14:creationId xmlns:p14="http://schemas.microsoft.com/office/powerpoint/2010/main" val="2379792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61F0EC3-5907-484B-BA26-9BE2250058AD}"/>
              </a:ext>
            </a:extLst>
          </p:cNvPr>
          <p:cNvSpPr txBox="1"/>
          <p:nvPr/>
        </p:nvSpPr>
        <p:spPr>
          <a:xfrm>
            <a:off x="0" y="0"/>
            <a:ext cx="12192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>
                <a:latin typeface="Century Gothic" panose="020B0502020202020204" pitchFamily="34" charset="0"/>
              </a:rPr>
              <a:t>NUMERI CARDINALES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9ABB24-F58B-9743-9BC3-F8CE1DB81FEB}"/>
              </a:ext>
            </a:extLst>
          </p:cNvPr>
          <p:cNvSpPr txBox="1"/>
          <p:nvPr/>
        </p:nvSpPr>
        <p:spPr>
          <a:xfrm>
            <a:off x="3219805" y="1050960"/>
            <a:ext cx="1662635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>
                <a:latin typeface="Century Gothic" panose="020B0502020202020204" pitchFamily="34" charset="0"/>
              </a:rPr>
              <a:t>XXXI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XXXII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XXXIII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XXXIV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XXXV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XXXVI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XXXVII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XXXVIII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XXXIX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XL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6E7BDE-99B6-0F4F-B8C8-85BD20AA9315}"/>
              </a:ext>
            </a:extLst>
          </p:cNvPr>
          <p:cNvSpPr txBox="1"/>
          <p:nvPr/>
        </p:nvSpPr>
        <p:spPr>
          <a:xfrm>
            <a:off x="4901469" y="1050960"/>
            <a:ext cx="697692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600">
                <a:latin typeface="Century Gothic" panose="020B0502020202020204" pitchFamily="34" charset="0"/>
              </a:rPr>
              <a:t>31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32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33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34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35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36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37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38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39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40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864ADD-E1F4-2D4A-84E3-C8B06AF07676}"/>
              </a:ext>
            </a:extLst>
          </p:cNvPr>
          <p:cNvSpPr txBox="1"/>
          <p:nvPr/>
        </p:nvSpPr>
        <p:spPr>
          <a:xfrm>
            <a:off x="5898740" y="1050960"/>
            <a:ext cx="4945585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>
                <a:latin typeface="Century Gothic" panose="020B0502020202020204" pitchFamily="34" charset="0"/>
              </a:rPr>
              <a:t>trīgintā ūnus (-a, -um)</a:t>
            </a:r>
          </a:p>
          <a:p>
            <a:r>
              <a:rPr lang="en-US" sz="3600">
                <a:latin typeface="Century Gothic" panose="020B0502020202020204" pitchFamily="34" charset="0"/>
              </a:rPr>
              <a:t>trīgintā duo (duae)</a:t>
            </a:r>
          </a:p>
          <a:p>
            <a:r>
              <a:rPr lang="en-US" sz="3600">
                <a:latin typeface="Century Gothic" panose="020B0502020202020204" pitchFamily="34" charset="0"/>
              </a:rPr>
              <a:t>trīgintā trēs (tria)</a:t>
            </a:r>
          </a:p>
          <a:p>
            <a:r>
              <a:rPr lang="en-US" sz="3600">
                <a:latin typeface="Century Gothic" panose="020B0502020202020204" pitchFamily="34" charset="0"/>
              </a:rPr>
              <a:t>trīgintā quattuor</a:t>
            </a:r>
          </a:p>
          <a:p>
            <a:r>
              <a:rPr lang="en-US" sz="3600">
                <a:latin typeface="Century Gothic" panose="020B0502020202020204" pitchFamily="34" charset="0"/>
              </a:rPr>
              <a:t>trīgintā quīnque</a:t>
            </a:r>
          </a:p>
          <a:p>
            <a:r>
              <a:rPr lang="en-US" sz="3600">
                <a:latin typeface="Century Gothic" panose="020B0502020202020204" pitchFamily="34" charset="0"/>
              </a:rPr>
              <a:t>trīgintā sex</a:t>
            </a:r>
          </a:p>
          <a:p>
            <a:r>
              <a:rPr lang="en-US" sz="3600">
                <a:latin typeface="Century Gothic" panose="020B0502020202020204" pitchFamily="34" charset="0"/>
              </a:rPr>
              <a:t>trīgintā septem</a:t>
            </a:r>
          </a:p>
          <a:p>
            <a:r>
              <a:rPr lang="en-US" sz="3600">
                <a:latin typeface="Century Gothic" panose="020B0502020202020204" pitchFamily="34" charset="0"/>
              </a:rPr>
              <a:t>duodēquadrāgintā</a:t>
            </a:r>
          </a:p>
          <a:p>
            <a:r>
              <a:rPr lang="en-US" sz="3600">
                <a:latin typeface="Century Gothic" panose="020B0502020202020204" pitchFamily="34" charset="0"/>
              </a:rPr>
              <a:t>ūndēquadrāgintā</a:t>
            </a:r>
          </a:p>
          <a:p>
            <a:r>
              <a:rPr lang="en-US" sz="3600">
                <a:latin typeface="Century Gothic" panose="020B0502020202020204" pitchFamily="34" charset="0"/>
              </a:rPr>
              <a:t>quadrāgintā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4BFE9E-9135-0B4D-B31B-CEE0B70DAB39}"/>
              </a:ext>
            </a:extLst>
          </p:cNvPr>
          <p:cNvSpPr txBox="1"/>
          <p:nvPr/>
        </p:nvSpPr>
        <p:spPr>
          <a:xfrm>
            <a:off x="294287" y="5939426"/>
            <a:ext cx="26275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>
                <a:latin typeface="Century Gothic" panose="020B0502020202020204" pitchFamily="34" charset="0"/>
              </a:rPr>
              <a:t>N.B. There may be alternative forms to these numbers not listed.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4D8109-A6EF-AA48-A38D-11138E790E89}"/>
              </a:ext>
            </a:extLst>
          </p:cNvPr>
          <p:cNvSpPr txBox="1"/>
          <p:nvPr/>
        </p:nvSpPr>
        <p:spPr>
          <a:xfrm>
            <a:off x="294288" y="861774"/>
            <a:ext cx="2627587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entury Gothic" panose="020B0502020202020204" pitchFamily="34" charset="0"/>
              </a:rPr>
              <a:t>Cardinal numbers answer the question</a:t>
            </a:r>
          </a:p>
          <a:p>
            <a:r>
              <a:rPr lang="en-US" sz="4000" b="1" i="1">
                <a:latin typeface="Century Gothic" panose="020B0502020202020204" pitchFamily="34" charset="0"/>
              </a:rPr>
              <a:t>quot?</a:t>
            </a:r>
          </a:p>
          <a:p>
            <a:r>
              <a:rPr lang="en-US" b="1" i="1">
                <a:latin typeface="Century Gothic" panose="020B0502020202020204" pitchFamily="34" charset="0"/>
              </a:rPr>
              <a:t>how many?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163C93A-61DB-3645-8022-19FDB940B422}"/>
              </a:ext>
            </a:extLst>
          </p:cNvPr>
          <p:cNvSpPr txBox="1"/>
          <p:nvPr/>
        </p:nvSpPr>
        <p:spPr>
          <a:xfrm>
            <a:off x="259260" y="3549403"/>
            <a:ext cx="31614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>
                <a:latin typeface="Century Gothic" panose="020B0502020202020204" pitchFamily="34" charset="0"/>
              </a:rPr>
              <a:t>Play this video at least 2 times</a:t>
            </a:r>
          </a:p>
          <a:p>
            <a:endParaRPr lang="en-US" sz="1400" b="1" i="1">
              <a:latin typeface="Century Gothic" panose="020B0502020202020204" pitchFamily="34" charset="0"/>
            </a:endParaRPr>
          </a:p>
          <a:p>
            <a:r>
              <a:rPr lang="en-US" sz="1400" b="1" i="1">
                <a:latin typeface="Century Gothic" panose="020B0502020202020204" pitchFamily="34" charset="0"/>
              </a:rPr>
              <a:t>First time: </a:t>
            </a:r>
            <a:r>
              <a:rPr lang="en-US" sz="1400" i="1">
                <a:latin typeface="Century Gothic" panose="020B0502020202020204" pitchFamily="34" charset="0"/>
              </a:rPr>
              <a:t>repeat after each number.</a:t>
            </a:r>
          </a:p>
          <a:p>
            <a:endParaRPr lang="en-US" sz="1400" b="1" i="1">
              <a:latin typeface="Century Gothic" panose="020B0502020202020204" pitchFamily="34" charset="0"/>
            </a:endParaRPr>
          </a:p>
          <a:p>
            <a:r>
              <a:rPr lang="en-US" sz="1400" b="1" i="1">
                <a:latin typeface="Century Gothic" panose="020B0502020202020204" pitchFamily="34" charset="0"/>
              </a:rPr>
              <a:t>Second time: </a:t>
            </a:r>
            <a:r>
              <a:rPr lang="en-US" sz="1400" i="1">
                <a:latin typeface="Century Gothic" panose="020B0502020202020204" pitchFamily="34" charset="0"/>
              </a:rPr>
              <a:t>anticipate each number, saying it aloud from memory before you hear it.</a:t>
            </a:r>
          </a:p>
        </p:txBody>
      </p:sp>
    </p:spTree>
    <p:extLst>
      <p:ext uri="{BB962C8B-B14F-4D97-AF65-F5344CB8AC3E}">
        <p14:creationId xmlns:p14="http://schemas.microsoft.com/office/powerpoint/2010/main" val="1891327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61F0EC3-5907-484B-BA26-9BE2250058AD}"/>
              </a:ext>
            </a:extLst>
          </p:cNvPr>
          <p:cNvSpPr txBox="1"/>
          <p:nvPr/>
        </p:nvSpPr>
        <p:spPr>
          <a:xfrm>
            <a:off x="0" y="0"/>
            <a:ext cx="12192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>
                <a:latin typeface="Century Gothic" panose="020B0502020202020204" pitchFamily="34" charset="0"/>
              </a:rPr>
              <a:t>NUMERI CARDINALES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9ABB24-F58B-9743-9BC3-F8CE1DB81FEB}"/>
              </a:ext>
            </a:extLst>
          </p:cNvPr>
          <p:cNvSpPr txBox="1"/>
          <p:nvPr/>
        </p:nvSpPr>
        <p:spPr>
          <a:xfrm>
            <a:off x="3393730" y="1050960"/>
            <a:ext cx="1314784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>
                <a:latin typeface="Century Gothic" panose="020B0502020202020204" pitchFamily="34" charset="0"/>
              </a:rPr>
              <a:t>XLI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XLII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XLIII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XLIV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XLV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XLVI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XLVII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XLVIII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XLIX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6E7BDE-99B6-0F4F-B8C8-85BD20AA9315}"/>
              </a:ext>
            </a:extLst>
          </p:cNvPr>
          <p:cNvSpPr txBox="1"/>
          <p:nvPr/>
        </p:nvSpPr>
        <p:spPr>
          <a:xfrm>
            <a:off x="4901477" y="1050960"/>
            <a:ext cx="697692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600">
                <a:latin typeface="Century Gothic" panose="020B0502020202020204" pitchFamily="34" charset="0"/>
              </a:rPr>
              <a:t>41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42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43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44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45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46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47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48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49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50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864ADD-E1F4-2D4A-84E3-C8B06AF07676}"/>
              </a:ext>
            </a:extLst>
          </p:cNvPr>
          <p:cNvSpPr txBox="1"/>
          <p:nvPr/>
        </p:nvSpPr>
        <p:spPr>
          <a:xfrm>
            <a:off x="5898740" y="1050960"/>
            <a:ext cx="6237605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>
                <a:latin typeface="Century Gothic" panose="020B0502020202020204" pitchFamily="34" charset="0"/>
              </a:rPr>
              <a:t>quadrāgintā ūnus (-a, -um)</a:t>
            </a:r>
          </a:p>
          <a:p>
            <a:r>
              <a:rPr lang="en-US" sz="3600">
                <a:latin typeface="Century Gothic" panose="020B0502020202020204" pitchFamily="34" charset="0"/>
              </a:rPr>
              <a:t>quadrāgintā duo (duae)</a:t>
            </a:r>
          </a:p>
          <a:p>
            <a:r>
              <a:rPr lang="en-US" sz="3600">
                <a:latin typeface="Century Gothic" panose="020B0502020202020204" pitchFamily="34" charset="0"/>
              </a:rPr>
              <a:t>quadrāgintā trēs (tria)</a:t>
            </a:r>
          </a:p>
          <a:p>
            <a:r>
              <a:rPr lang="en-US" sz="3600">
                <a:latin typeface="Century Gothic" panose="020B0502020202020204" pitchFamily="34" charset="0"/>
              </a:rPr>
              <a:t>quadrāgintā quattuor</a:t>
            </a:r>
          </a:p>
          <a:p>
            <a:r>
              <a:rPr lang="en-US" sz="3600">
                <a:latin typeface="Century Gothic" panose="020B0502020202020204" pitchFamily="34" charset="0"/>
              </a:rPr>
              <a:t>quadrāgintā quīnque</a:t>
            </a:r>
          </a:p>
          <a:p>
            <a:r>
              <a:rPr lang="en-US" sz="3600">
                <a:latin typeface="Century Gothic" panose="020B0502020202020204" pitchFamily="34" charset="0"/>
              </a:rPr>
              <a:t>quadrāgintā sex</a:t>
            </a:r>
          </a:p>
          <a:p>
            <a:r>
              <a:rPr lang="en-US" sz="3600">
                <a:latin typeface="Century Gothic" panose="020B0502020202020204" pitchFamily="34" charset="0"/>
              </a:rPr>
              <a:t>quadrāgintā septem</a:t>
            </a:r>
          </a:p>
          <a:p>
            <a:r>
              <a:rPr lang="en-US" sz="3600">
                <a:latin typeface="Century Gothic" panose="020B0502020202020204" pitchFamily="34" charset="0"/>
              </a:rPr>
              <a:t>duodēquīnquāgintā</a:t>
            </a:r>
          </a:p>
          <a:p>
            <a:r>
              <a:rPr lang="en-US" sz="3600">
                <a:latin typeface="Century Gothic" panose="020B0502020202020204" pitchFamily="34" charset="0"/>
              </a:rPr>
              <a:t>ūndēquīnquāgintā</a:t>
            </a:r>
          </a:p>
          <a:p>
            <a:r>
              <a:rPr lang="en-US" sz="3600">
                <a:latin typeface="Century Gothic" panose="020B0502020202020204" pitchFamily="34" charset="0"/>
              </a:rPr>
              <a:t>quīnquāgintā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4BFE9E-9135-0B4D-B31B-CEE0B70DAB39}"/>
              </a:ext>
            </a:extLst>
          </p:cNvPr>
          <p:cNvSpPr txBox="1"/>
          <p:nvPr/>
        </p:nvSpPr>
        <p:spPr>
          <a:xfrm>
            <a:off x="294287" y="5939426"/>
            <a:ext cx="26275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>
                <a:latin typeface="Century Gothic" panose="020B0502020202020204" pitchFamily="34" charset="0"/>
              </a:rPr>
              <a:t>N.B. There may be alternative forms to these numbers not listed.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4D8109-A6EF-AA48-A38D-11138E790E89}"/>
              </a:ext>
            </a:extLst>
          </p:cNvPr>
          <p:cNvSpPr txBox="1"/>
          <p:nvPr/>
        </p:nvSpPr>
        <p:spPr>
          <a:xfrm>
            <a:off x="294288" y="861774"/>
            <a:ext cx="2627587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entury Gothic" panose="020B0502020202020204" pitchFamily="34" charset="0"/>
              </a:rPr>
              <a:t>Cardinal numbers answer the question</a:t>
            </a:r>
          </a:p>
          <a:p>
            <a:r>
              <a:rPr lang="en-US" sz="4000" b="1" i="1">
                <a:latin typeface="Century Gothic" panose="020B0502020202020204" pitchFamily="34" charset="0"/>
              </a:rPr>
              <a:t>quot?</a:t>
            </a:r>
          </a:p>
          <a:p>
            <a:r>
              <a:rPr lang="en-US" b="1" i="1">
                <a:latin typeface="Century Gothic" panose="020B0502020202020204" pitchFamily="34" charset="0"/>
              </a:rPr>
              <a:t>how many?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658BE99-7E6E-6845-98B1-0013A62ACC8F}"/>
              </a:ext>
            </a:extLst>
          </p:cNvPr>
          <p:cNvSpPr txBox="1"/>
          <p:nvPr/>
        </p:nvSpPr>
        <p:spPr>
          <a:xfrm>
            <a:off x="259260" y="3549403"/>
            <a:ext cx="31614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>
                <a:latin typeface="Century Gothic" panose="020B0502020202020204" pitchFamily="34" charset="0"/>
              </a:rPr>
              <a:t>Play this video at least 2 times</a:t>
            </a:r>
          </a:p>
          <a:p>
            <a:endParaRPr lang="en-US" sz="1400" b="1" i="1">
              <a:latin typeface="Century Gothic" panose="020B0502020202020204" pitchFamily="34" charset="0"/>
            </a:endParaRPr>
          </a:p>
          <a:p>
            <a:r>
              <a:rPr lang="en-US" sz="1400" b="1" i="1">
                <a:latin typeface="Century Gothic" panose="020B0502020202020204" pitchFamily="34" charset="0"/>
              </a:rPr>
              <a:t>First time: </a:t>
            </a:r>
            <a:r>
              <a:rPr lang="en-US" sz="1400" i="1">
                <a:latin typeface="Century Gothic" panose="020B0502020202020204" pitchFamily="34" charset="0"/>
              </a:rPr>
              <a:t>repeat after each number.</a:t>
            </a:r>
          </a:p>
          <a:p>
            <a:endParaRPr lang="en-US" sz="1400" b="1" i="1">
              <a:latin typeface="Century Gothic" panose="020B0502020202020204" pitchFamily="34" charset="0"/>
            </a:endParaRPr>
          </a:p>
          <a:p>
            <a:r>
              <a:rPr lang="en-US" sz="1400" b="1" i="1">
                <a:latin typeface="Century Gothic" panose="020B0502020202020204" pitchFamily="34" charset="0"/>
              </a:rPr>
              <a:t>Second time: </a:t>
            </a:r>
            <a:r>
              <a:rPr lang="en-US" sz="1400" i="1">
                <a:latin typeface="Century Gothic" panose="020B0502020202020204" pitchFamily="34" charset="0"/>
              </a:rPr>
              <a:t>anticipate each number, saying it aloud from memory before you hear it.</a:t>
            </a:r>
          </a:p>
        </p:txBody>
      </p:sp>
    </p:spTree>
    <p:extLst>
      <p:ext uri="{BB962C8B-B14F-4D97-AF65-F5344CB8AC3E}">
        <p14:creationId xmlns:p14="http://schemas.microsoft.com/office/powerpoint/2010/main" val="1449933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61F0EC3-5907-484B-BA26-9BE2250058AD}"/>
              </a:ext>
            </a:extLst>
          </p:cNvPr>
          <p:cNvSpPr txBox="1"/>
          <p:nvPr/>
        </p:nvSpPr>
        <p:spPr>
          <a:xfrm>
            <a:off x="0" y="0"/>
            <a:ext cx="12192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>
                <a:latin typeface="Century Gothic" panose="020B0502020202020204" pitchFamily="34" charset="0"/>
              </a:rPr>
              <a:t>NUMERI CARDINALES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9ABB24-F58B-9743-9BC3-F8CE1DB81FEB}"/>
              </a:ext>
            </a:extLst>
          </p:cNvPr>
          <p:cNvSpPr txBox="1"/>
          <p:nvPr/>
        </p:nvSpPr>
        <p:spPr>
          <a:xfrm>
            <a:off x="3519566" y="1050960"/>
            <a:ext cx="1063112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>
                <a:latin typeface="Century Gothic" panose="020B0502020202020204" pitchFamily="34" charset="0"/>
              </a:rPr>
              <a:t>LI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LII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LIII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LIV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LV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LVI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LVII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LVIII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LIX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LX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6E7BDE-99B6-0F4F-B8C8-85BD20AA9315}"/>
              </a:ext>
            </a:extLst>
          </p:cNvPr>
          <p:cNvSpPr txBox="1"/>
          <p:nvPr/>
        </p:nvSpPr>
        <p:spPr>
          <a:xfrm>
            <a:off x="4901485" y="1050960"/>
            <a:ext cx="697692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600">
                <a:latin typeface="Century Gothic" panose="020B0502020202020204" pitchFamily="34" charset="0"/>
              </a:rPr>
              <a:t>51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52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53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54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55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56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57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58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59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60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864ADD-E1F4-2D4A-84E3-C8B06AF07676}"/>
              </a:ext>
            </a:extLst>
          </p:cNvPr>
          <p:cNvSpPr txBox="1"/>
          <p:nvPr/>
        </p:nvSpPr>
        <p:spPr>
          <a:xfrm>
            <a:off x="5898740" y="1050960"/>
            <a:ext cx="6436377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>
                <a:latin typeface="Century Gothic" panose="020B0502020202020204" pitchFamily="34" charset="0"/>
              </a:rPr>
              <a:t>quīnquāgintā ūnus (-a, -um)</a:t>
            </a:r>
          </a:p>
          <a:p>
            <a:r>
              <a:rPr lang="en-US" sz="3600">
                <a:latin typeface="Century Gothic" panose="020B0502020202020204" pitchFamily="34" charset="0"/>
              </a:rPr>
              <a:t>quīnquāgintā duo (duae)</a:t>
            </a:r>
          </a:p>
          <a:p>
            <a:r>
              <a:rPr lang="en-US" sz="3600">
                <a:latin typeface="Century Gothic" panose="020B0502020202020204" pitchFamily="34" charset="0"/>
              </a:rPr>
              <a:t>quīnquāgintā trēs (tria)</a:t>
            </a:r>
          </a:p>
          <a:p>
            <a:r>
              <a:rPr lang="en-US" sz="3600">
                <a:latin typeface="Century Gothic" panose="020B0502020202020204" pitchFamily="34" charset="0"/>
              </a:rPr>
              <a:t>quīnquāgintā quattuor</a:t>
            </a:r>
          </a:p>
          <a:p>
            <a:r>
              <a:rPr lang="en-US" sz="3600">
                <a:latin typeface="Century Gothic" panose="020B0502020202020204" pitchFamily="34" charset="0"/>
              </a:rPr>
              <a:t>quīnquāgintā quīnque</a:t>
            </a:r>
          </a:p>
          <a:p>
            <a:r>
              <a:rPr lang="en-US" sz="3600">
                <a:latin typeface="Century Gothic" panose="020B0502020202020204" pitchFamily="34" charset="0"/>
              </a:rPr>
              <a:t>quīnquāgintā sex</a:t>
            </a:r>
          </a:p>
          <a:p>
            <a:r>
              <a:rPr lang="en-US" sz="3600">
                <a:latin typeface="Century Gothic" panose="020B0502020202020204" pitchFamily="34" charset="0"/>
              </a:rPr>
              <a:t>quīnquāgintā septem</a:t>
            </a:r>
          </a:p>
          <a:p>
            <a:r>
              <a:rPr lang="en-US" sz="3600">
                <a:latin typeface="Century Gothic" panose="020B0502020202020204" pitchFamily="34" charset="0"/>
              </a:rPr>
              <a:t>duodēsexāgintā</a:t>
            </a:r>
          </a:p>
          <a:p>
            <a:r>
              <a:rPr lang="en-US" sz="3600">
                <a:latin typeface="Century Gothic" panose="020B0502020202020204" pitchFamily="34" charset="0"/>
              </a:rPr>
              <a:t>ūndēsexāgintā</a:t>
            </a:r>
          </a:p>
          <a:p>
            <a:r>
              <a:rPr lang="en-US" sz="3600">
                <a:latin typeface="Century Gothic" panose="020B0502020202020204" pitchFamily="34" charset="0"/>
              </a:rPr>
              <a:t>sexāgintā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4BFE9E-9135-0B4D-B31B-CEE0B70DAB39}"/>
              </a:ext>
            </a:extLst>
          </p:cNvPr>
          <p:cNvSpPr txBox="1"/>
          <p:nvPr/>
        </p:nvSpPr>
        <p:spPr>
          <a:xfrm>
            <a:off x="294287" y="5939426"/>
            <a:ext cx="26275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>
                <a:latin typeface="Century Gothic" panose="020B0502020202020204" pitchFamily="34" charset="0"/>
              </a:rPr>
              <a:t>N.B. There may be alternative forms to these numbers not listed.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4D8109-A6EF-AA48-A38D-11138E790E89}"/>
              </a:ext>
            </a:extLst>
          </p:cNvPr>
          <p:cNvSpPr txBox="1"/>
          <p:nvPr/>
        </p:nvSpPr>
        <p:spPr>
          <a:xfrm>
            <a:off x="294288" y="861774"/>
            <a:ext cx="2627587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entury Gothic" panose="020B0502020202020204" pitchFamily="34" charset="0"/>
              </a:rPr>
              <a:t>Cardinal numbers answer the question</a:t>
            </a:r>
          </a:p>
          <a:p>
            <a:r>
              <a:rPr lang="en-US" sz="4000" b="1" i="1">
                <a:latin typeface="Century Gothic" panose="020B0502020202020204" pitchFamily="34" charset="0"/>
              </a:rPr>
              <a:t>quot?</a:t>
            </a:r>
          </a:p>
          <a:p>
            <a:r>
              <a:rPr lang="en-US" b="1" i="1">
                <a:latin typeface="Century Gothic" panose="020B0502020202020204" pitchFamily="34" charset="0"/>
              </a:rPr>
              <a:t>how many?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FAB8E71-C4EB-F040-BD15-10815C5CC62D}"/>
              </a:ext>
            </a:extLst>
          </p:cNvPr>
          <p:cNvSpPr txBox="1"/>
          <p:nvPr/>
        </p:nvSpPr>
        <p:spPr>
          <a:xfrm>
            <a:off x="259260" y="3549403"/>
            <a:ext cx="31614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>
                <a:latin typeface="Century Gothic" panose="020B0502020202020204" pitchFamily="34" charset="0"/>
              </a:rPr>
              <a:t>Play this video at least 2 times</a:t>
            </a:r>
          </a:p>
          <a:p>
            <a:endParaRPr lang="en-US" sz="1400" b="1" i="1">
              <a:latin typeface="Century Gothic" panose="020B0502020202020204" pitchFamily="34" charset="0"/>
            </a:endParaRPr>
          </a:p>
          <a:p>
            <a:r>
              <a:rPr lang="en-US" sz="1400" b="1" i="1">
                <a:latin typeface="Century Gothic" panose="020B0502020202020204" pitchFamily="34" charset="0"/>
              </a:rPr>
              <a:t>First time: </a:t>
            </a:r>
            <a:r>
              <a:rPr lang="en-US" sz="1400" i="1">
                <a:latin typeface="Century Gothic" panose="020B0502020202020204" pitchFamily="34" charset="0"/>
              </a:rPr>
              <a:t>repeat after each number.</a:t>
            </a:r>
          </a:p>
          <a:p>
            <a:endParaRPr lang="en-US" sz="1400" b="1" i="1">
              <a:latin typeface="Century Gothic" panose="020B0502020202020204" pitchFamily="34" charset="0"/>
            </a:endParaRPr>
          </a:p>
          <a:p>
            <a:r>
              <a:rPr lang="en-US" sz="1400" b="1" i="1">
                <a:latin typeface="Century Gothic" panose="020B0502020202020204" pitchFamily="34" charset="0"/>
              </a:rPr>
              <a:t>Second time: </a:t>
            </a:r>
            <a:r>
              <a:rPr lang="en-US" sz="1400" i="1">
                <a:latin typeface="Century Gothic" panose="020B0502020202020204" pitchFamily="34" charset="0"/>
              </a:rPr>
              <a:t>anticipate each number, saying it aloud from memory before you hear it.</a:t>
            </a:r>
          </a:p>
        </p:txBody>
      </p:sp>
    </p:spTree>
    <p:extLst>
      <p:ext uri="{BB962C8B-B14F-4D97-AF65-F5344CB8AC3E}">
        <p14:creationId xmlns:p14="http://schemas.microsoft.com/office/powerpoint/2010/main" val="1617797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61F0EC3-5907-484B-BA26-9BE2250058AD}"/>
              </a:ext>
            </a:extLst>
          </p:cNvPr>
          <p:cNvSpPr txBox="1"/>
          <p:nvPr/>
        </p:nvSpPr>
        <p:spPr>
          <a:xfrm>
            <a:off x="0" y="0"/>
            <a:ext cx="12192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>
                <a:latin typeface="Century Gothic" panose="020B0502020202020204" pitchFamily="34" charset="0"/>
              </a:rPr>
              <a:t>NUMERI CARDINALES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9ABB24-F58B-9743-9BC3-F8CE1DB81FEB}"/>
              </a:ext>
            </a:extLst>
          </p:cNvPr>
          <p:cNvSpPr txBox="1"/>
          <p:nvPr/>
        </p:nvSpPr>
        <p:spPr>
          <a:xfrm>
            <a:off x="3393731" y="1050960"/>
            <a:ext cx="1314784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>
                <a:latin typeface="Century Gothic" panose="020B0502020202020204" pitchFamily="34" charset="0"/>
              </a:rPr>
              <a:t>LXI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LXII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LXIII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LXIV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LXV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LXVI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LXVII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LXVIII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LXIX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LXX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6E7BDE-99B6-0F4F-B8C8-85BD20AA9315}"/>
              </a:ext>
            </a:extLst>
          </p:cNvPr>
          <p:cNvSpPr txBox="1"/>
          <p:nvPr/>
        </p:nvSpPr>
        <p:spPr>
          <a:xfrm>
            <a:off x="4901493" y="1050960"/>
            <a:ext cx="697692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600">
                <a:latin typeface="Century Gothic" panose="020B0502020202020204" pitchFamily="34" charset="0"/>
              </a:rPr>
              <a:t>61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62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63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64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65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66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67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68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69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70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864ADD-E1F4-2D4A-84E3-C8B06AF07676}"/>
              </a:ext>
            </a:extLst>
          </p:cNvPr>
          <p:cNvSpPr txBox="1"/>
          <p:nvPr/>
        </p:nvSpPr>
        <p:spPr>
          <a:xfrm>
            <a:off x="5898740" y="1050960"/>
            <a:ext cx="5572359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>
                <a:latin typeface="Century Gothic" panose="020B0502020202020204" pitchFamily="34" charset="0"/>
              </a:rPr>
              <a:t>sexāgintā ūnus (-a, -um)</a:t>
            </a:r>
          </a:p>
          <a:p>
            <a:r>
              <a:rPr lang="en-US" sz="3600">
                <a:latin typeface="Century Gothic" panose="020B0502020202020204" pitchFamily="34" charset="0"/>
              </a:rPr>
              <a:t>sexāgintā duo (duae)</a:t>
            </a:r>
          </a:p>
          <a:p>
            <a:r>
              <a:rPr lang="en-US" sz="3600">
                <a:latin typeface="Century Gothic" panose="020B0502020202020204" pitchFamily="34" charset="0"/>
              </a:rPr>
              <a:t>sexāgintā trēs (tria)</a:t>
            </a:r>
          </a:p>
          <a:p>
            <a:r>
              <a:rPr lang="en-US" sz="3600">
                <a:latin typeface="Century Gothic" panose="020B0502020202020204" pitchFamily="34" charset="0"/>
              </a:rPr>
              <a:t>sexāgintā quattuor</a:t>
            </a:r>
          </a:p>
          <a:p>
            <a:r>
              <a:rPr lang="en-US" sz="3600">
                <a:latin typeface="Century Gothic" panose="020B0502020202020204" pitchFamily="34" charset="0"/>
              </a:rPr>
              <a:t>sexāgintā quīnque</a:t>
            </a:r>
          </a:p>
          <a:p>
            <a:r>
              <a:rPr lang="en-US" sz="3600">
                <a:latin typeface="Century Gothic" panose="020B0502020202020204" pitchFamily="34" charset="0"/>
              </a:rPr>
              <a:t>sexāgintā sex</a:t>
            </a:r>
          </a:p>
          <a:p>
            <a:r>
              <a:rPr lang="en-US" sz="3600">
                <a:latin typeface="Century Gothic" panose="020B0502020202020204" pitchFamily="34" charset="0"/>
              </a:rPr>
              <a:t>sexāgintā septem</a:t>
            </a:r>
          </a:p>
          <a:p>
            <a:r>
              <a:rPr lang="en-US" sz="3600">
                <a:latin typeface="Century Gothic" panose="020B0502020202020204" pitchFamily="34" charset="0"/>
              </a:rPr>
              <a:t>duodēseptuāgintā</a:t>
            </a:r>
          </a:p>
          <a:p>
            <a:r>
              <a:rPr lang="en-US" sz="3600">
                <a:latin typeface="Century Gothic" panose="020B0502020202020204" pitchFamily="34" charset="0"/>
              </a:rPr>
              <a:t>ūndēseptuāgintā</a:t>
            </a:r>
          </a:p>
          <a:p>
            <a:r>
              <a:rPr lang="en-US" sz="3600">
                <a:latin typeface="Century Gothic" panose="020B0502020202020204" pitchFamily="34" charset="0"/>
              </a:rPr>
              <a:t>septuāgintā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4BFE9E-9135-0B4D-B31B-CEE0B70DAB39}"/>
              </a:ext>
            </a:extLst>
          </p:cNvPr>
          <p:cNvSpPr txBox="1"/>
          <p:nvPr/>
        </p:nvSpPr>
        <p:spPr>
          <a:xfrm>
            <a:off x="294287" y="5939426"/>
            <a:ext cx="26275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>
                <a:latin typeface="Century Gothic" panose="020B0502020202020204" pitchFamily="34" charset="0"/>
              </a:rPr>
              <a:t>N.B. There may be alternative forms to these numbers not listed.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4D8109-A6EF-AA48-A38D-11138E790E89}"/>
              </a:ext>
            </a:extLst>
          </p:cNvPr>
          <p:cNvSpPr txBox="1"/>
          <p:nvPr/>
        </p:nvSpPr>
        <p:spPr>
          <a:xfrm>
            <a:off x="294288" y="861774"/>
            <a:ext cx="2627587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entury Gothic" panose="020B0502020202020204" pitchFamily="34" charset="0"/>
              </a:rPr>
              <a:t>Cardinal numbers answer the question</a:t>
            </a:r>
          </a:p>
          <a:p>
            <a:r>
              <a:rPr lang="en-US" sz="4000" b="1" i="1">
                <a:latin typeface="Century Gothic" panose="020B0502020202020204" pitchFamily="34" charset="0"/>
              </a:rPr>
              <a:t>quot?</a:t>
            </a:r>
          </a:p>
          <a:p>
            <a:r>
              <a:rPr lang="en-US" b="1" i="1">
                <a:latin typeface="Century Gothic" panose="020B0502020202020204" pitchFamily="34" charset="0"/>
              </a:rPr>
              <a:t>how many?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6C85B94-3CA6-F744-9BED-F00EE845B52E}"/>
              </a:ext>
            </a:extLst>
          </p:cNvPr>
          <p:cNvSpPr txBox="1"/>
          <p:nvPr/>
        </p:nvSpPr>
        <p:spPr>
          <a:xfrm>
            <a:off x="259260" y="3549403"/>
            <a:ext cx="31614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>
                <a:latin typeface="Century Gothic" panose="020B0502020202020204" pitchFamily="34" charset="0"/>
              </a:rPr>
              <a:t>Play this video at least 2 times</a:t>
            </a:r>
          </a:p>
          <a:p>
            <a:endParaRPr lang="en-US" sz="1400" b="1" i="1">
              <a:latin typeface="Century Gothic" panose="020B0502020202020204" pitchFamily="34" charset="0"/>
            </a:endParaRPr>
          </a:p>
          <a:p>
            <a:r>
              <a:rPr lang="en-US" sz="1400" b="1" i="1">
                <a:latin typeface="Century Gothic" panose="020B0502020202020204" pitchFamily="34" charset="0"/>
              </a:rPr>
              <a:t>First time: </a:t>
            </a:r>
            <a:r>
              <a:rPr lang="en-US" sz="1400" i="1">
                <a:latin typeface="Century Gothic" panose="020B0502020202020204" pitchFamily="34" charset="0"/>
              </a:rPr>
              <a:t>repeat after each number.</a:t>
            </a:r>
          </a:p>
          <a:p>
            <a:endParaRPr lang="en-US" sz="1400" b="1" i="1">
              <a:latin typeface="Century Gothic" panose="020B0502020202020204" pitchFamily="34" charset="0"/>
            </a:endParaRPr>
          </a:p>
          <a:p>
            <a:r>
              <a:rPr lang="en-US" sz="1400" b="1" i="1">
                <a:latin typeface="Century Gothic" panose="020B0502020202020204" pitchFamily="34" charset="0"/>
              </a:rPr>
              <a:t>Second time: </a:t>
            </a:r>
            <a:r>
              <a:rPr lang="en-US" sz="1400" i="1">
                <a:latin typeface="Century Gothic" panose="020B0502020202020204" pitchFamily="34" charset="0"/>
              </a:rPr>
              <a:t>anticipate each number, saying it aloud from memory before you hear it.</a:t>
            </a:r>
          </a:p>
        </p:txBody>
      </p:sp>
    </p:spTree>
    <p:extLst>
      <p:ext uri="{BB962C8B-B14F-4D97-AF65-F5344CB8AC3E}">
        <p14:creationId xmlns:p14="http://schemas.microsoft.com/office/powerpoint/2010/main" val="213009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61F0EC3-5907-484B-BA26-9BE2250058AD}"/>
              </a:ext>
            </a:extLst>
          </p:cNvPr>
          <p:cNvSpPr txBox="1"/>
          <p:nvPr/>
        </p:nvSpPr>
        <p:spPr>
          <a:xfrm>
            <a:off x="0" y="0"/>
            <a:ext cx="12192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>
                <a:latin typeface="Century Gothic" panose="020B0502020202020204" pitchFamily="34" charset="0"/>
              </a:rPr>
              <a:t>NUMERI CARDINALES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9ABB24-F58B-9743-9BC3-F8CE1DB81FEB}"/>
              </a:ext>
            </a:extLst>
          </p:cNvPr>
          <p:cNvSpPr txBox="1"/>
          <p:nvPr/>
        </p:nvSpPr>
        <p:spPr>
          <a:xfrm>
            <a:off x="3253469" y="1050960"/>
            <a:ext cx="1595309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>
                <a:latin typeface="Century Gothic" panose="020B0502020202020204" pitchFamily="34" charset="0"/>
              </a:rPr>
              <a:t>LXXI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LXXII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LXXIII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LXXIV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LXXV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LXXVI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LXXVII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LXXVIII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LXXIX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LXXX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6E7BDE-99B6-0F4F-B8C8-85BD20AA9315}"/>
              </a:ext>
            </a:extLst>
          </p:cNvPr>
          <p:cNvSpPr txBox="1"/>
          <p:nvPr/>
        </p:nvSpPr>
        <p:spPr>
          <a:xfrm>
            <a:off x="4901501" y="1050960"/>
            <a:ext cx="697692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600">
                <a:latin typeface="Century Gothic" panose="020B0502020202020204" pitchFamily="34" charset="0"/>
              </a:rPr>
              <a:t>71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72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73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74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75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76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77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78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79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80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864ADD-E1F4-2D4A-84E3-C8B06AF07676}"/>
              </a:ext>
            </a:extLst>
          </p:cNvPr>
          <p:cNvSpPr txBox="1"/>
          <p:nvPr/>
        </p:nvSpPr>
        <p:spPr>
          <a:xfrm>
            <a:off x="5898740" y="1050960"/>
            <a:ext cx="6102953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>
                <a:latin typeface="Century Gothic" panose="020B0502020202020204" pitchFamily="34" charset="0"/>
              </a:rPr>
              <a:t>septuāgintā ūnus (-a, -um)</a:t>
            </a:r>
          </a:p>
          <a:p>
            <a:r>
              <a:rPr lang="en-US" sz="3600">
                <a:latin typeface="Century Gothic" panose="020B0502020202020204" pitchFamily="34" charset="0"/>
              </a:rPr>
              <a:t>septuāgintā duo (duae)</a:t>
            </a:r>
          </a:p>
          <a:p>
            <a:r>
              <a:rPr lang="en-US" sz="3600">
                <a:latin typeface="Century Gothic" panose="020B0502020202020204" pitchFamily="34" charset="0"/>
              </a:rPr>
              <a:t>septuāgintā trēs (tria)</a:t>
            </a:r>
          </a:p>
          <a:p>
            <a:r>
              <a:rPr lang="en-US" sz="3600">
                <a:latin typeface="Century Gothic" panose="020B0502020202020204" pitchFamily="34" charset="0"/>
              </a:rPr>
              <a:t>septuāgintā quattuor</a:t>
            </a:r>
          </a:p>
          <a:p>
            <a:r>
              <a:rPr lang="en-US" sz="3600">
                <a:latin typeface="Century Gothic" panose="020B0502020202020204" pitchFamily="34" charset="0"/>
              </a:rPr>
              <a:t>septuāgintā quīnque</a:t>
            </a:r>
          </a:p>
          <a:p>
            <a:r>
              <a:rPr lang="en-US" sz="3600">
                <a:latin typeface="Century Gothic" panose="020B0502020202020204" pitchFamily="34" charset="0"/>
              </a:rPr>
              <a:t>septuāgintā sex</a:t>
            </a:r>
          </a:p>
          <a:p>
            <a:r>
              <a:rPr lang="en-US" sz="3600">
                <a:latin typeface="Century Gothic" panose="020B0502020202020204" pitchFamily="34" charset="0"/>
              </a:rPr>
              <a:t>septuāgintā septem</a:t>
            </a:r>
          </a:p>
          <a:p>
            <a:r>
              <a:rPr lang="en-US" sz="3600">
                <a:latin typeface="Century Gothic" panose="020B0502020202020204" pitchFamily="34" charset="0"/>
              </a:rPr>
              <a:t>duodēoctōgintā</a:t>
            </a:r>
          </a:p>
          <a:p>
            <a:r>
              <a:rPr lang="en-US" sz="3600">
                <a:latin typeface="Century Gothic" panose="020B0502020202020204" pitchFamily="34" charset="0"/>
              </a:rPr>
              <a:t>ūndēoctōgintā</a:t>
            </a:r>
          </a:p>
          <a:p>
            <a:r>
              <a:rPr lang="en-US" sz="3600">
                <a:latin typeface="Century Gothic" panose="020B0502020202020204" pitchFamily="34" charset="0"/>
              </a:rPr>
              <a:t>octōgintā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4BFE9E-9135-0B4D-B31B-CEE0B70DAB39}"/>
              </a:ext>
            </a:extLst>
          </p:cNvPr>
          <p:cNvSpPr txBox="1"/>
          <p:nvPr/>
        </p:nvSpPr>
        <p:spPr>
          <a:xfrm>
            <a:off x="294287" y="5939426"/>
            <a:ext cx="26275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>
                <a:latin typeface="Century Gothic" panose="020B0502020202020204" pitchFamily="34" charset="0"/>
              </a:rPr>
              <a:t>N.B. There may be alternative forms to these numbers not listed.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4D8109-A6EF-AA48-A38D-11138E790E89}"/>
              </a:ext>
            </a:extLst>
          </p:cNvPr>
          <p:cNvSpPr txBox="1"/>
          <p:nvPr/>
        </p:nvSpPr>
        <p:spPr>
          <a:xfrm>
            <a:off x="294288" y="861774"/>
            <a:ext cx="2627587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entury Gothic" panose="020B0502020202020204" pitchFamily="34" charset="0"/>
              </a:rPr>
              <a:t>Cardinal numbers answer the question</a:t>
            </a:r>
          </a:p>
          <a:p>
            <a:r>
              <a:rPr lang="en-US" sz="4000" b="1" i="1">
                <a:latin typeface="Century Gothic" panose="020B0502020202020204" pitchFamily="34" charset="0"/>
              </a:rPr>
              <a:t>quot?</a:t>
            </a:r>
          </a:p>
          <a:p>
            <a:r>
              <a:rPr lang="en-US" b="1" i="1">
                <a:latin typeface="Century Gothic" panose="020B0502020202020204" pitchFamily="34" charset="0"/>
              </a:rPr>
              <a:t>how many?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8EB1C4C-82DE-D848-A259-6A04C2C18F20}"/>
              </a:ext>
            </a:extLst>
          </p:cNvPr>
          <p:cNvSpPr txBox="1"/>
          <p:nvPr/>
        </p:nvSpPr>
        <p:spPr>
          <a:xfrm>
            <a:off x="259260" y="3549403"/>
            <a:ext cx="31614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>
                <a:latin typeface="Century Gothic" panose="020B0502020202020204" pitchFamily="34" charset="0"/>
              </a:rPr>
              <a:t>Play this video at least 2 times</a:t>
            </a:r>
          </a:p>
          <a:p>
            <a:endParaRPr lang="en-US" sz="1400" b="1" i="1">
              <a:latin typeface="Century Gothic" panose="020B0502020202020204" pitchFamily="34" charset="0"/>
            </a:endParaRPr>
          </a:p>
          <a:p>
            <a:r>
              <a:rPr lang="en-US" sz="1400" b="1" i="1">
                <a:latin typeface="Century Gothic" panose="020B0502020202020204" pitchFamily="34" charset="0"/>
              </a:rPr>
              <a:t>First time: </a:t>
            </a:r>
            <a:r>
              <a:rPr lang="en-US" sz="1400" i="1">
                <a:latin typeface="Century Gothic" panose="020B0502020202020204" pitchFamily="34" charset="0"/>
              </a:rPr>
              <a:t>repeat after each number.</a:t>
            </a:r>
          </a:p>
          <a:p>
            <a:endParaRPr lang="en-US" sz="1400" b="1" i="1">
              <a:latin typeface="Century Gothic" panose="020B0502020202020204" pitchFamily="34" charset="0"/>
            </a:endParaRPr>
          </a:p>
          <a:p>
            <a:r>
              <a:rPr lang="en-US" sz="1400" b="1" i="1">
                <a:latin typeface="Century Gothic" panose="020B0502020202020204" pitchFamily="34" charset="0"/>
              </a:rPr>
              <a:t>Second time: </a:t>
            </a:r>
            <a:r>
              <a:rPr lang="en-US" sz="1400" i="1">
                <a:latin typeface="Century Gothic" panose="020B0502020202020204" pitchFamily="34" charset="0"/>
              </a:rPr>
              <a:t>anticipate each number, saying it aloud from memory before you hear it.</a:t>
            </a:r>
          </a:p>
        </p:txBody>
      </p:sp>
    </p:spTree>
    <p:extLst>
      <p:ext uri="{BB962C8B-B14F-4D97-AF65-F5344CB8AC3E}">
        <p14:creationId xmlns:p14="http://schemas.microsoft.com/office/powerpoint/2010/main" val="3318328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61F0EC3-5907-484B-BA26-9BE2250058AD}"/>
              </a:ext>
            </a:extLst>
          </p:cNvPr>
          <p:cNvSpPr txBox="1"/>
          <p:nvPr/>
        </p:nvSpPr>
        <p:spPr>
          <a:xfrm>
            <a:off x="0" y="0"/>
            <a:ext cx="12192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>
                <a:latin typeface="Century Gothic" panose="020B0502020202020204" pitchFamily="34" charset="0"/>
              </a:rPr>
              <a:t>NUMERI CARDINALES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9ABB24-F58B-9743-9BC3-F8CE1DB81FEB}"/>
              </a:ext>
            </a:extLst>
          </p:cNvPr>
          <p:cNvSpPr txBox="1"/>
          <p:nvPr/>
        </p:nvSpPr>
        <p:spPr>
          <a:xfrm>
            <a:off x="3113207" y="1050960"/>
            <a:ext cx="1875835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>
                <a:latin typeface="Century Gothic" panose="020B0502020202020204" pitchFamily="34" charset="0"/>
              </a:rPr>
              <a:t>LXXXI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LXXXII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LXXXIII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LXXXIV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LXXXV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LXXXVI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LXXXVII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LXXXVIII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LXXXIX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XC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6E7BDE-99B6-0F4F-B8C8-85BD20AA9315}"/>
              </a:ext>
            </a:extLst>
          </p:cNvPr>
          <p:cNvSpPr txBox="1"/>
          <p:nvPr/>
        </p:nvSpPr>
        <p:spPr>
          <a:xfrm>
            <a:off x="4901509" y="1050960"/>
            <a:ext cx="697692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600">
                <a:latin typeface="Century Gothic" panose="020B0502020202020204" pitchFamily="34" charset="0"/>
              </a:rPr>
              <a:t>81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82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83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84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85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86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87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88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89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90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864ADD-E1F4-2D4A-84E3-C8B06AF07676}"/>
              </a:ext>
            </a:extLst>
          </p:cNvPr>
          <p:cNvSpPr txBox="1"/>
          <p:nvPr/>
        </p:nvSpPr>
        <p:spPr>
          <a:xfrm>
            <a:off x="5898740" y="1050960"/>
            <a:ext cx="5617243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>
                <a:latin typeface="Century Gothic" panose="020B0502020202020204" pitchFamily="34" charset="0"/>
              </a:rPr>
              <a:t>octōgintā ūnus (-a, -um)</a:t>
            </a:r>
          </a:p>
          <a:p>
            <a:r>
              <a:rPr lang="en-US" sz="3600">
                <a:latin typeface="Century Gothic" panose="020B0502020202020204" pitchFamily="34" charset="0"/>
              </a:rPr>
              <a:t>octōgintā duo (duae)</a:t>
            </a:r>
          </a:p>
          <a:p>
            <a:r>
              <a:rPr lang="en-US" sz="3600">
                <a:latin typeface="Century Gothic" panose="020B0502020202020204" pitchFamily="34" charset="0"/>
              </a:rPr>
              <a:t>octōgintā trēs (tria)</a:t>
            </a:r>
          </a:p>
          <a:p>
            <a:r>
              <a:rPr lang="en-US" sz="3600">
                <a:latin typeface="Century Gothic" panose="020B0502020202020204" pitchFamily="34" charset="0"/>
              </a:rPr>
              <a:t>octōgintā quattuor</a:t>
            </a:r>
          </a:p>
          <a:p>
            <a:r>
              <a:rPr lang="en-US" sz="3600">
                <a:latin typeface="Century Gothic" panose="020B0502020202020204" pitchFamily="34" charset="0"/>
              </a:rPr>
              <a:t>octōgintā quīnque</a:t>
            </a:r>
          </a:p>
          <a:p>
            <a:r>
              <a:rPr lang="en-US" sz="3600">
                <a:latin typeface="Century Gothic" panose="020B0502020202020204" pitchFamily="34" charset="0"/>
              </a:rPr>
              <a:t>octōgintā sex</a:t>
            </a:r>
          </a:p>
          <a:p>
            <a:r>
              <a:rPr lang="en-US" sz="3600">
                <a:latin typeface="Century Gothic" panose="020B0502020202020204" pitchFamily="34" charset="0"/>
              </a:rPr>
              <a:t>octōgintā septem</a:t>
            </a:r>
          </a:p>
          <a:p>
            <a:r>
              <a:rPr lang="en-US" sz="3600">
                <a:latin typeface="Century Gothic" panose="020B0502020202020204" pitchFamily="34" charset="0"/>
              </a:rPr>
              <a:t>duodēnōnāgintā</a:t>
            </a:r>
          </a:p>
          <a:p>
            <a:r>
              <a:rPr lang="en-US" sz="3600">
                <a:latin typeface="Century Gothic" panose="020B0502020202020204" pitchFamily="34" charset="0"/>
              </a:rPr>
              <a:t>ūndēnōnāgintā</a:t>
            </a:r>
          </a:p>
          <a:p>
            <a:r>
              <a:rPr lang="en-US" sz="3600">
                <a:latin typeface="Century Gothic" panose="020B0502020202020204" pitchFamily="34" charset="0"/>
              </a:rPr>
              <a:t>nōnāgintā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4BFE9E-9135-0B4D-B31B-CEE0B70DAB39}"/>
              </a:ext>
            </a:extLst>
          </p:cNvPr>
          <p:cNvSpPr txBox="1"/>
          <p:nvPr/>
        </p:nvSpPr>
        <p:spPr>
          <a:xfrm>
            <a:off x="294287" y="5939426"/>
            <a:ext cx="26275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>
                <a:latin typeface="Century Gothic" panose="020B0502020202020204" pitchFamily="34" charset="0"/>
              </a:rPr>
              <a:t>N.B. There may be alternative forms to these numbers not listed.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4D8109-A6EF-AA48-A38D-11138E790E89}"/>
              </a:ext>
            </a:extLst>
          </p:cNvPr>
          <p:cNvSpPr txBox="1"/>
          <p:nvPr/>
        </p:nvSpPr>
        <p:spPr>
          <a:xfrm>
            <a:off x="294288" y="861774"/>
            <a:ext cx="2627587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entury Gothic" panose="020B0502020202020204" pitchFamily="34" charset="0"/>
              </a:rPr>
              <a:t>Cardinal numbers answer the question</a:t>
            </a:r>
          </a:p>
          <a:p>
            <a:r>
              <a:rPr lang="en-US" sz="4000" b="1" i="1">
                <a:latin typeface="Century Gothic" panose="020B0502020202020204" pitchFamily="34" charset="0"/>
              </a:rPr>
              <a:t>quot?</a:t>
            </a:r>
          </a:p>
          <a:p>
            <a:r>
              <a:rPr lang="en-US" b="1" i="1">
                <a:latin typeface="Century Gothic" panose="020B0502020202020204" pitchFamily="34" charset="0"/>
              </a:rPr>
              <a:t>how many?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6821234-8158-CB49-823A-5B6DE227C343}"/>
              </a:ext>
            </a:extLst>
          </p:cNvPr>
          <p:cNvSpPr txBox="1"/>
          <p:nvPr/>
        </p:nvSpPr>
        <p:spPr>
          <a:xfrm>
            <a:off x="259260" y="3549403"/>
            <a:ext cx="31614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>
                <a:latin typeface="Century Gothic" panose="020B0502020202020204" pitchFamily="34" charset="0"/>
              </a:rPr>
              <a:t>Play this video at least 2 times</a:t>
            </a:r>
          </a:p>
          <a:p>
            <a:endParaRPr lang="en-US" sz="1400" b="1" i="1">
              <a:latin typeface="Century Gothic" panose="020B0502020202020204" pitchFamily="34" charset="0"/>
            </a:endParaRPr>
          </a:p>
          <a:p>
            <a:r>
              <a:rPr lang="en-US" sz="1400" b="1" i="1">
                <a:latin typeface="Century Gothic" panose="020B0502020202020204" pitchFamily="34" charset="0"/>
              </a:rPr>
              <a:t>First time: </a:t>
            </a:r>
            <a:r>
              <a:rPr lang="en-US" sz="1400" i="1">
                <a:latin typeface="Century Gothic" panose="020B0502020202020204" pitchFamily="34" charset="0"/>
              </a:rPr>
              <a:t>repeat after each number.</a:t>
            </a:r>
          </a:p>
          <a:p>
            <a:endParaRPr lang="en-US" sz="1400" b="1" i="1">
              <a:latin typeface="Century Gothic" panose="020B0502020202020204" pitchFamily="34" charset="0"/>
            </a:endParaRPr>
          </a:p>
          <a:p>
            <a:r>
              <a:rPr lang="en-US" sz="1400" b="1" i="1">
                <a:latin typeface="Century Gothic" panose="020B0502020202020204" pitchFamily="34" charset="0"/>
              </a:rPr>
              <a:t>Second time: </a:t>
            </a:r>
            <a:r>
              <a:rPr lang="en-US" sz="1400" i="1">
                <a:latin typeface="Century Gothic" panose="020B0502020202020204" pitchFamily="34" charset="0"/>
              </a:rPr>
              <a:t>anticipate each number, saying it aloud from memory before you hear it.</a:t>
            </a:r>
          </a:p>
        </p:txBody>
      </p:sp>
    </p:spTree>
    <p:extLst>
      <p:ext uri="{BB962C8B-B14F-4D97-AF65-F5344CB8AC3E}">
        <p14:creationId xmlns:p14="http://schemas.microsoft.com/office/powerpoint/2010/main" val="16211183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574</TotalTime>
  <Words>1290</Words>
  <Application>Microsoft Macintosh PowerPoint</Application>
  <PresentationFormat>Widescreen</PresentationFormat>
  <Paragraphs>496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Century Gothic</vt:lpstr>
      <vt:lpstr>Celestial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Luke Ranieri</dc:creator>
  <cp:lastModifiedBy>Luke Ranieri</cp:lastModifiedBy>
  <cp:revision>17</cp:revision>
  <dcterms:created xsi:type="dcterms:W3CDTF">2020-04-09T12:54:14Z</dcterms:created>
  <dcterms:modified xsi:type="dcterms:W3CDTF">2020-04-09T23:22:46Z</dcterms:modified>
</cp:coreProperties>
</file>