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5"/>
    <p:restoredTop sz="96208"/>
  </p:normalViewPr>
  <p:slideViewPr>
    <p:cSldViewPr snapToGrid="0" snapToObjects="1">
      <p:cViewPr varScale="1">
        <p:scale>
          <a:sx n="100" d="100"/>
          <a:sy n="100" d="100"/>
        </p:scale>
        <p:origin x="16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640591" y="1050960"/>
            <a:ext cx="82105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48" y="1050960"/>
            <a:ext cx="69769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</a:t>
            </a:r>
          </a:p>
          <a:p>
            <a:pPr algn="r"/>
            <a:endParaRPr lang="en-US" sz="360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326884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sex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</a:t>
            </a:r>
          </a:p>
          <a:p>
            <a:r>
              <a:rPr lang="en-US" sz="3600">
                <a:latin typeface="Century Gothic" panose="020B0502020202020204" pitchFamily="34" charset="0"/>
              </a:rPr>
              <a:t>novem</a:t>
            </a:r>
          </a:p>
          <a:p>
            <a:r>
              <a:rPr lang="en-US" sz="3600">
                <a:latin typeface="Century Gothic" panose="020B0502020202020204" pitchFamily="34" charset="0"/>
              </a:rPr>
              <a:t>decem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5CE56A-77CA-8646-BE4D-3CD1D4D8B658}"/>
              </a:ext>
            </a:extLst>
          </p:cNvPr>
          <p:cNvSpPr txBox="1"/>
          <p:nvPr/>
        </p:nvSpPr>
        <p:spPr>
          <a:xfrm>
            <a:off x="294287" y="5944607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2A787-A4A9-C346-8888-3CDD7BBF530D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D3EF14-090F-E14E-80A7-4F61C7135223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4270200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291141" y="1050960"/>
            <a:ext cx="151996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XCI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645102" y="1050960"/>
            <a:ext cx="95410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91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573907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nōnāgintā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duodēcentum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ūndēcentum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C466F4-CEEC-424D-9FBD-CB77A6459481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255140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350453" y="1050960"/>
            <a:ext cx="140134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CXX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CXXX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CXL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ICC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645102" y="1050960"/>
            <a:ext cx="95410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101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110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119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120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130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140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199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514756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centum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decem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ūndēvīgintī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vīgintī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trīgintā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quadrāgintā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ūndēducentī (-ae, -a)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183913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2706796" y="1050960"/>
            <a:ext cx="20281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CCCC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D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DC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DCC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DCCC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DCCCC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IM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388620" y="1050960"/>
            <a:ext cx="121058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200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999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503214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ducentī (-ae, -a) </a:t>
            </a:r>
          </a:p>
          <a:p>
            <a:r>
              <a:rPr lang="en-US" sz="3600">
                <a:latin typeface="Century Gothic" panose="020B0502020202020204" pitchFamily="34" charset="0"/>
              </a:rPr>
              <a:t>trecentī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quadringentī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quīngentī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sescentī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septingentī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octingentī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nōngentī (-ae, -a)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ūndēmīlle</a:t>
            </a:r>
          </a:p>
          <a:p>
            <a:r>
              <a:rPr lang="en-US" sz="3600">
                <a:latin typeface="Century Gothic" panose="020B0502020202020204" pitchFamily="34" charset="0"/>
              </a:rPr>
              <a:t>mīlle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</p:spTree>
    <p:extLst>
      <p:ext uri="{BB962C8B-B14F-4D97-AF65-F5344CB8AC3E}">
        <p14:creationId xmlns:p14="http://schemas.microsoft.com/office/powerpoint/2010/main" val="265020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1524956" y="1050960"/>
            <a:ext cx="23134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3600">
              <a:latin typeface="Century Gothic" panose="020B0502020202020204" pitchFamily="34" charset="0"/>
            </a:endParaRPr>
          </a:p>
          <a:p>
            <a:pPr algn="ctr"/>
            <a:endParaRPr lang="en-US" sz="3600">
              <a:latin typeface="Century Gothic" panose="020B0502020202020204" pitchFamily="34" charset="0"/>
            </a:endParaRP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MM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MMM</a:t>
            </a:r>
          </a:p>
          <a:p>
            <a:pPr algn="ctr"/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IƆƆ</a:t>
            </a:r>
          </a:p>
          <a:p>
            <a:pPr algn="ctr"/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CCIƆƆ</a:t>
            </a:r>
          </a:p>
          <a:p>
            <a:pPr algn="ctr"/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CCCIƆƆƆ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3747356" y="1050960"/>
            <a:ext cx="18518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en-US" sz="3600">
              <a:latin typeface="Century Gothic" panose="020B0502020202020204" pitchFamily="34" charset="0"/>
            </a:endParaRPr>
          </a:p>
          <a:p>
            <a:pPr algn="r"/>
            <a:endParaRPr lang="en-US" sz="3600">
              <a:latin typeface="Century Gothic" panose="020B0502020202020204" pitchFamily="34" charset="0"/>
            </a:endParaRP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2000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3000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5000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10,000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100,000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320472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600">
              <a:latin typeface="Century Gothic" panose="020B0502020202020204" pitchFamily="34" charset="0"/>
            </a:endParaRPr>
          </a:p>
          <a:p>
            <a:endParaRPr lang="en-US" sz="3600">
              <a:latin typeface="Century Gothic" panose="020B0502020202020204" pitchFamily="34" charset="0"/>
            </a:endParaRPr>
          </a:p>
          <a:p>
            <a:r>
              <a:rPr lang="en-US" sz="3600">
                <a:latin typeface="Century Gothic" panose="020B0502020202020204" pitchFamily="34" charset="0"/>
              </a:rPr>
              <a:t>duo mīlia</a:t>
            </a:r>
          </a:p>
          <a:p>
            <a:r>
              <a:rPr lang="en-US" sz="3600">
                <a:latin typeface="Century Gothic" panose="020B0502020202020204" pitchFamily="34" charset="0"/>
              </a:rPr>
              <a:t>tria mīlia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quīnque mīlia</a:t>
            </a:r>
          </a:p>
          <a:p>
            <a:r>
              <a:rPr lang="en-US" sz="3600">
                <a:latin typeface="Century Gothic" panose="020B0502020202020204" pitchFamily="34" charset="0"/>
              </a:rPr>
              <a:t>decem mīlia</a:t>
            </a:r>
          </a:p>
          <a:p>
            <a:r>
              <a:rPr lang="en-US" sz="3600">
                <a:latin typeface="Century Gothic" panose="020B0502020202020204" pitchFamily="34" charset="0"/>
              </a:rPr>
              <a:t>centum mīlia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2A6268-ACF0-0B44-9CC9-34836943A3CA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</p:spTree>
    <p:extLst>
      <p:ext uri="{BB962C8B-B14F-4D97-AF65-F5344CB8AC3E}">
        <p14:creationId xmlns:p14="http://schemas.microsoft.com/office/powerpoint/2010/main" val="12461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500329" y="1050960"/>
            <a:ext cx="110158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513" y="1050960"/>
            <a:ext cx="69762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11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19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35718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ūndecim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trēdecim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quattuordecim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sēdecim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septendecim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duodēvīgintī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ūndēvīgintī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069049-0D04-AA4C-A7C0-4E157B547C18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EDC69-2864-884C-969A-C9CDAA2F6A5D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0D2F5E-88B7-CF40-8F59-43257E2AE5AB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279454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360067" y="1050960"/>
            <a:ext cx="138211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XXI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61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21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29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4682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vīgintī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vīgintī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duodētrīgintā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ūndētrīgintā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AF85B5-A8CD-0544-8625-9A7271A9BA86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237979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219805" y="1050960"/>
            <a:ext cx="166263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XXXI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XXXIX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69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31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39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49455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trīgintā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trīgintā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duodēquadrāgintā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ūndēquadrāgintā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63C93A-61DB-3645-8022-19FDB940B422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189132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393730" y="1050960"/>
            <a:ext cx="131478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XLI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XLIX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77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41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49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623760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quadrāgintā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quadrāgintā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duodēquīnquāgintā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ūndēquīnquāgintā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58BE99-7E6E-6845-98B1-0013A62ACC8F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1449933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519566" y="1050960"/>
            <a:ext cx="106311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85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51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59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643637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quīnquāgintā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quīnquāgintā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duodēsexāgintā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ūndēsexāgintā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B8E71-C4EB-F040-BD15-10815C5CC62D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161779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393731" y="1050960"/>
            <a:ext cx="131478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493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61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69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557235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sexāgintā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sexāgintā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duodēseptuāgintā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ūndēseptuāgintā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C85B94-3CA6-F744-9BED-F00EE845B52E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21300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253469" y="1050960"/>
            <a:ext cx="15953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LXXI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501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71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79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610295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septuāgintā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septuāgintā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duodēoctōgintā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ūndēoctōgintā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EB1C4C-82DE-D848-A259-6A04C2C18F20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3318328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1F0EC3-5907-484B-BA26-9BE2250058AD}"/>
              </a:ext>
            </a:extLst>
          </p:cNvPr>
          <p:cNvSpPr txBox="1"/>
          <p:nvPr/>
        </p:nvSpPr>
        <p:spPr>
          <a:xfrm>
            <a:off x="0" y="0"/>
            <a:ext cx="12192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>
                <a:latin typeface="Century Gothic" panose="020B0502020202020204" pitchFamily="34" charset="0"/>
              </a:rPr>
              <a:t>NUMERI CARDINALES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9ABB24-F58B-9743-9BC3-F8CE1DB81FEB}"/>
              </a:ext>
            </a:extLst>
          </p:cNvPr>
          <p:cNvSpPr txBox="1"/>
          <p:nvPr/>
        </p:nvSpPr>
        <p:spPr>
          <a:xfrm>
            <a:off x="3113207" y="1050960"/>
            <a:ext cx="187583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>
                <a:latin typeface="Century Gothic" panose="020B0502020202020204" pitchFamily="34" charset="0"/>
              </a:rPr>
              <a:t>LXXXI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LXXXIV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LXXXV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LXXXVI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LXXXVII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LXXXVIII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LXXXIX</a:t>
            </a:r>
          </a:p>
          <a:p>
            <a:pPr algn="ctr"/>
            <a:r>
              <a:rPr lang="en-US" sz="3600">
                <a:latin typeface="Century Gothic" panose="020B0502020202020204" pitchFamily="34" charset="0"/>
              </a:rPr>
              <a:t>XC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E7BDE-99B6-0F4F-B8C8-85BD20AA9315}"/>
              </a:ext>
            </a:extLst>
          </p:cNvPr>
          <p:cNvSpPr txBox="1"/>
          <p:nvPr/>
        </p:nvSpPr>
        <p:spPr>
          <a:xfrm>
            <a:off x="4901509" y="1050960"/>
            <a:ext cx="69769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>
                <a:latin typeface="Century Gothic" panose="020B0502020202020204" pitchFamily="34" charset="0"/>
              </a:rPr>
              <a:t>81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82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83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84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85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86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87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88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89</a:t>
            </a:r>
          </a:p>
          <a:p>
            <a:pPr algn="r"/>
            <a:r>
              <a:rPr lang="en-US" sz="3600">
                <a:latin typeface="Century Gothic" panose="020B0502020202020204" pitchFamily="34" charset="0"/>
              </a:rPr>
              <a:t>90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64ADD-E1F4-2D4A-84E3-C8B06AF07676}"/>
              </a:ext>
            </a:extLst>
          </p:cNvPr>
          <p:cNvSpPr txBox="1"/>
          <p:nvPr/>
        </p:nvSpPr>
        <p:spPr>
          <a:xfrm>
            <a:off x="5898740" y="1050960"/>
            <a:ext cx="561724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latin typeface="Century Gothic" panose="020B0502020202020204" pitchFamily="34" charset="0"/>
              </a:rPr>
              <a:t>octōgintā ūnus (-a, -um)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duo (duae)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trēs (tria)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quattuor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quīnque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sex</a:t>
            </a:r>
          </a:p>
          <a:p>
            <a:r>
              <a:rPr lang="en-US" sz="3600">
                <a:latin typeface="Century Gothic" panose="020B0502020202020204" pitchFamily="34" charset="0"/>
              </a:rPr>
              <a:t>octōgintā septem</a:t>
            </a:r>
          </a:p>
          <a:p>
            <a:r>
              <a:rPr lang="en-US" sz="3600">
                <a:latin typeface="Century Gothic" panose="020B0502020202020204" pitchFamily="34" charset="0"/>
              </a:rPr>
              <a:t>duodēnōnāgintā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ūndēnōnāgintā</a:t>
            </a:r>
          </a:p>
          <a:p>
            <a:r>
              <a:rPr lang="en-US" sz="3600">
                <a:latin typeface="Century Gothic" panose="020B0502020202020204" pitchFamily="34" charset="0"/>
              </a:rPr>
              <a:t>nōnāgintā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4BFE9E-9135-0B4D-B31B-CEE0B70DAB39}"/>
              </a:ext>
            </a:extLst>
          </p:cNvPr>
          <p:cNvSpPr txBox="1"/>
          <p:nvPr/>
        </p:nvSpPr>
        <p:spPr>
          <a:xfrm>
            <a:off x="294287" y="5939426"/>
            <a:ext cx="262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N.B. There may be alternative forms to these numbers not listed.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D8109-A6EF-AA48-A38D-11138E790E89}"/>
              </a:ext>
            </a:extLst>
          </p:cNvPr>
          <p:cNvSpPr txBox="1"/>
          <p:nvPr/>
        </p:nvSpPr>
        <p:spPr>
          <a:xfrm>
            <a:off x="294288" y="861774"/>
            <a:ext cx="262758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Century Gothic" panose="020B0502020202020204" pitchFamily="34" charset="0"/>
              </a:rPr>
              <a:t>Cardinal numbers answer the question</a:t>
            </a:r>
          </a:p>
          <a:p>
            <a:r>
              <a:rPr lang="en-US" sz="4000" b="1" i="1">
                <a:latin typeface="Century Gothic" panose="020B0502020202020204" pitchFamily="34" charset="0"/>
              </a:rPr>
              <a:t>quot?</a:t>
            </a:r>
          </a:p>
          <a:p>
            <a:r>
              <a:rPr lang="en-US" b="1" i="1">
                <a:latin typeface="Century Gothic" panose="020B0502020202020204" pitchFamily="34" charset="0"/>
              </a:rPr>
              <a:t>how many?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821234-8158-CB49-823A-5B6DE227C343}"/>
              </a:ext>
            </a:extLst>
          </p:cNvPr>
          <p:cNvSpPr txBox="1"/>
          <p:nvPr/>
        </p:nvSpPr>
        <p:spPr>
          <a:xfrm>
            <a:off x="259260" y="3549403"/>
            <a:ext cx="31614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>
                <a:latin typeface="Century Gothic" panose="020B0502020202020204" pitchFamily="34" charset="0"/>
              </a:rPr>
              <a:t>Play this video at least 2 times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First time: </a:t>
            </a:r>
            <a:r>
              <a:rPr lang="en-US" sz="1400" i="1">
                <a:latin typeface="Century Gothic" panose="020B0502020202020204" pitchFamily="34" charset="0"/>
              </a:rPr>
              <a:t>repeat after each number.</a:t>
            </a:r>
          </a:p>
          <a:p>
            <a:endParaRPr lang="en-US" sz="1400" b="1" i="1">
              <a:latin typeface="Century Gothic" panose="020B0502020202020204" pitchFamily="34" charset="0"/>
            </a:endParaRPr>
          </a:p>
          <a:p>
            <a:r>
              <a:rPr lang="en-US" sz="1400" b="1" i="1">
                <a:latin typeface="Century Gothic" panose="020B0502020202020204" pitchFamily="34" charset="0"/>
              </a:rPr>
              <a:t>Second time: </a:t>
            </a:r>
            <a:r>
              <a:rPr lang="en-US" sz="1400" i="1">
                <a:latin typeface="Century Gothic" panose="020B0502020202020204" pitchFamily="34" charset="0"/>
              </a:rPr>
              <a:t>anticipate each number, saying it aloud from memory before you hear it.</a:t>
            </a:r>
          </a:p>
        </p:txBody>
      </p:sp>
    </p:spTree>
    <p:extLst>
      <p:ext uri="{BB962C8B-B14F-4D97-AF65-F5344CB8AC3E}">
        <p14:creationId xmlns:p14="http://schemas.microsoft.com/office/powerpoint/2010/main" val="1621118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574</TotalTime>
  <Words>1290</Words>
  <Application>Microsoft Macintosh PowerPoint</Application>
  <PresentationFormat>Widescreen</PresentationFormat>
  <Paragraphs>496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Ranieri</dc:creator>
  <cp:lastModifiedBy>Luke Ranieri</cp:lastModifiedBy>
  <cp:revision>17</cp:revision>
  <dcterms:created xsi:type="dcterms:W3CDTF">2020-04-09T12:54:14Z</dcterms:created>
  <dcterms:modified xsi:type="dcterms:W3CDTF">2020-04-09T23:22:46Z</dcterms:modified>
</cp:coreProperties>
</file>