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94"/>
    <p:restoredTop sz="96208"/>
  </p:normalViewPr>
  <p:slideViewPr>
    <p:cSldViewPr snapToGrid="0" snapToObjects="1">
      <p:cViewPr varScale="1">
        <p:scale>
          <a:sx n="85" d="100"/>
          <a:sy n="85" d="100"/>
        </p:scale>
        <p:origin x="192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1F0EC3-5907-484B-BA26-9BE2250058AD}"/>
              </a:ext>
            </a:extLst>
          </p:cNvPr>
          <p:cNvSpPr txBox="1"/>
          <p:nvPr/>
        </p:nvSpPr>
        <p:spPr>
          <a:xfrm>
            <a:off x="0" y="0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>
                <a:latin typeface="Century Gothic" panose="020B0502020202020204" pitchFamily="34" charset="0"/>
              </a:rPr>
              <a:t>NUMERI PROPORTIONALES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9ABB24-F58B-9743-9BC3-F8CE1DB81FEB}"/>
              </a:ext>
            </a:extLst>
          </p:cNvPr>
          <p:cNvSpPr txBox="1"/>
          <p:nvPr/>
        </p:nvSpPr>
        <p:spPr>
          <a:xfrm>
            <a:off x="3640591" y="1050960"/>
            <a:ext cx="821059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>
                <a:latin typeface="Century Gothic" panose="020B0502020202020204" pitchFamily="34" charset="0"/>
              </a:rPr>
              <a:t>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IV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VII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VIII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6E7BDE-99B6-0F4F-B8C8-85BD20AA9315}"/>
              </a:ext>
            </a:extLst>
          </p:cNvPr>
          <p:cNvSpPr txBox="1"/>
          <p:nvPr/>
        </p:nvSpPr>
        <p:spPr>
          <a:xfrm>
            <a:off x="4644970" y="1050960"/>
            <a:ext cx="954171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>
                <a:latin typeface="Century Gothic" panose="020B0502020202020204" pitchFamily="34" charset="0"/>
              </a:rPr>
              <a:t>1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2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3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4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5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7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8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10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64ADD-E1F4-2D4A-84E3-C8B06AF07676}"/>
              </a:ext>
            </a:extLst>
          </p:cNvPr>
          <p:cNvSpPr txBox="1"/>
          <p:nvPr/>
        </p:nvSpPr>
        <p:spPr>
          <a:xfrm>
            <a:off x="5898740" y="1050960"/>
            <a:ext cx="2698175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Century Gothic" panose="020B0502020202020204" pitchFamily="34" charset="0"/>
              </a:rPr>
              <a:t>simplus</a:t>
            </a:r>
          </a:p>
          <a:p>
            <a:r>
              <a:rPr lang="en-US" sz="3600">
                <a:latin typeface="Century Gothic" panose="020B0502020202020204" pitchFamily="34" charset="0"/>
              </a:rPr>
              <a:t>duplus</a:t>
            </a:r>
          </a:p>
          <a:p>
            <a:r>
              <a:rPr lang="en-US" sz="3600">
                <a:latin typeface="Century Gothic" panose="020B0502020202020204" pitchFamily="34" charset="0"/>
              </a:rPr>
              <a:t>triplus</a:t>
            </a:r>
          </a:p>
          <a:p>
            <a:r>
              <a:rPr lang="en-US" sz="3600">
                <a:latin typeface="Century Gothic" panose="020B0502020202020204" pitchFamily="34" charset="0"/>
              </a:rPr>
              <a:t>quadruplus</a:t>
            </a:r>
          </a:p>
          <a:p>
            <a:r>
              <a:rPr lang="en-US" sz="3600">
                <a:latin typeface="Century Gothic" panose="020B0502020202020204" pitchFamily="34" charset="0"/>
              </a:rPr>
              <a:t>quīncuplus</a:t>
            </a:r>
          </a:p>
          <a:p>
            <a:r>
              <a:rPr lang="en-US" sz="3600">
                <a:latin typeface="Century Gothic" panose="020B0502020202020204" pitchFamily="34" charset="0"/>
              </a:rPr>
              <a:t>septuplus</a:t>
            </a:r>
          </a:p>
          <a:p>
            <a:r>
              <a:rPr lang="en-US" sz="3600">
                <a:latin typeface="Century Gothic" panose="020B0502020202020204" pitchFamily="34" charset="0"/>
              </a:rPr>
              <a:t>octuplus</a:t>
            </a:r>
          </a:p>
          <a:p>
            <a:r>
              <a:rPr lang="en-US" sz="3600">
                <a:latin typeface="Century Gothic" panose="020B0502020202020204" pitchFamily="34" charset="0"/>
              </a:rPr>
              <a:t>decuplus</a:t>
            </a:r>
          </a:p>
          <a:p>
            <a:r>
              <a:rPr lang="en-US" sz="3600">
                <a:latin typeface="Century Gothic" panose="020B0502020202020204" pitchFamily="34" charset="0"/>
              </a:rPr>
              <a:t>centuplus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5CE56A-77CA-8646-BE4D-3CD1D4D8B658}"/>
              </a:ext>
            </a:extLst>
          </p:cNvPr>
          <p:cNvSpPr txBox="1"/>
          <p:nvPr/>
        </p:nvSpPr>
        <p:spPr>
          <a:xfrm>
            <a:off x="294287" y="5944607"/>
            <a:ext cx="26275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N.B. There may be alternative forms to these numbers not listed.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02A787-A4A9-C346-8888-3CDD7BBF530D}"/>
              </a:ext>
            </a:extLst>
          </p:cNvPr>
          <p:cNvSpPr txBox="1"/>
          <p:nvPr/>
        </p:nvSpPr>
        <p:spPr>
          <a:xfrm>
            <a:off x="294288" y="861774"/>
            <a:ext cx="303320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Proportional numbers answer the question</a:t>
            </a:r>
            <a:endParaRPr lang="en-US" sz="4000" b="1" i="1">
              <a:latin typeface="Century Gothic" panose="020B0502020202020204" pitchFamily="34" charset="0"/>
            </a:endParaRPr>
          </a:p>
          <a:p>
            <a:r>
              <a:rPr lang="en-US" sz="3000" b="1" i="1">
                <a:latin typeface="Century Gothic" panose="020B0502020202020204" pitchFamily="34" charset="0"/>
              </a:rPr>
              <a:t>how many times more?</a:t>
            </a:r>
          </a:p>
          <a:p>
            <a:r>
              <a:rPr lang="en-US" i="1">
                <a:latin typeface="Century Gothic" panose="020B0502020202020204" pitchFamily="34" charset="0"/>
              </a:rPr>
              <a:t>There is no attested question word, but it could be </a:t>
            </a:r>
            <a:r>
              <a:rPr lang="en-US" b="1" i="1">
                <a:latin typeface="Century Gothic" panose="020B0502020202020204" pitchFamily="34" charset="0"/>
              </a:rPr>
              <a:t>*quotuplus?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D3EF14-090F-E14E-80A7-4F61C7135223}"/>
              </a:ext>
            </a:extLst>
          </p:cNvPr>
          <p:cNvSpPr txBox="1"/>
          <p:nvPr/>
        </p:nvSpPr>
        <p:spPr>
          <a:xfrm>
            <a:off x="259260" y="3549403"/>
            <a:ext cx="31614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Play this video at least 2 times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First time: </a:t>
            </a:r>
            <a:r>
              <a:rPr lang="en-US" sz="1400" i="1">
                <a:latin typeface="Century Gothic" panose="020B0502020202020204" pitchFamily="34" charset="0"/>
              </a:rPr>
              <a:t>repeat after each number.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Second time: </a:t>
            </a:r>
            <a:r>
              <a:rPr lang="en-US" sz="1400" i="1">
                <a:latin typeface="Century Gothic" panose="020B0502020202020204" pitchFamily="34" charset="0"/>
              </a:rPr>
              <a:t>anticipate each number, saying it aloud from memory before you hear it.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4376CE-D670-054E-A935-8EDFF6D53A44}"/>
              </a:ext>
            </a:extLst>
          </p:cNvPr>
          <p:cNvSpPr txBox="1"/>
          <p:nvPr/>
        </p:nvSpPr>
        <p:spPr>
          <a:xfrm>
            <a:off x="8803702" y="1343347"/>
            <a:ext cx="32688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Proportional numbers are adjectives of the -us, -a, um pattern, but occur generally only </a:t>
            </a:r>
          </a:p>
          <a:p>
            <a:r>
              <a:rPr lang="en-US" sz="1400" i="1">
                <a:latin typeface="Century Gothic" panose="020B0502020202020204" pitchFamily="34" charset="0"/>
              </a:rPr>
              <a:t>in the neuter gender.</a:t>
            </a:r>
          </a:p>
          <a:p>
            <a:endParaRPr lang="en-US" sz="1400" i="1">
              <a:latin typeface="Century Gothic" panose="020B0502020202020204" pitchFamily="34" charset="0"/>
            </a:endParaRPr>
          </a:p>
          <a:p>
            <a:r>
              <a:rPr lang="en-US" sz="1400" i="1">
                <a:latin typeface="Century Gothic" panose="020B0502020202020204" pitchFamily="34" charset="0"/>
              </a:rPr>
              <a:t>Listed are the attested proportional numbers, but others are theoretically possible.</a:t>
            </a:r>
          </a:p>
        </p:txBody>
      </p:sp>
    </p:spTree>
    <p:extLst>
      <p:ext uri="{BB962C8B-B14F-4D97-AF65-F5344CB8AC3E}">
        <p14:creationId xmlns:p14="http://schemas.microsoft.com/office/powerpoint/2010/main" val="42702004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862</TotalTime>
  <Words>137</Words>
  <Application>Microsoft Macintosh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Celestial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Ranieri</dc:creator>
  <cp:lastModifiedBy>Luke Ranieri</cp:lastModifiedBy>
  <cp:revision>41</cp:revision>
  <dcterms:created xsi:type="dcterms:W3CDTF">2020-04-09T12:54:14Z</dcterms:created>
  <dcterms:modified xsi:type="dcterms:W3CDTF">2020-04-10T04:11:38Z</dcterms:modified>
</cp:coreProperties>
</file>